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78" r:id="rId15"/>
    <p:sldId id="279" r:id="rId16"/>
    <p:sldId id="280" r:id="rId17"/>
    <p:sldId id="281" r:id="rId18"/>
    <p:sldId id="277" r:id="rId19"/>
    <p:sldId id="271" r:id="rId20"/>
    <p:sldId id="274" r:id="rId21"/>
    <p:sldId id="275" r:id="rId22"/>
    <p:sldId id="276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D0B87A-71FD-4028-B423-F6C1C90ED069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4B2BEFF6-EB65-4785-9404-03D0F47B8AA1}">
      <dgm:prSet phldrT="[Text]"/>
      <dgm:spPr/>
      <dgm:t>
        <a:bodyPr/>
        <a:lstStyle/>
        <a:p>
          <a:endParaRPr lang="en-US" dirty="0"/>
        </a:p>
      </dgm:t>
    </dgm:pt>
    <dgm:pt modelId="{7929FB5D-0F23-4716-95A7-03CEF10E1969}" type="parTrans" cxnId="{3EC243CA-B4EA-4E27-A0FC-77F05BEADF0A}">
      <dgm:prSet/>
      <dgm:spPr/>
      <dgm:t>
        <a:bodyPr/>
        <a:lstStyle/>
        <a:p>
          <a:endParaRPr lang="en-US"/>
        </a:p>
      </dgm:t>
    </dgm:pt>
    <dgm:pt modelId="{45A1BCBC-1EC4-45A5-801A-2EF1D4A5D20A}" type="sibTrans" cxnId="{3EC243CA-B4EA-4E27-A0FC-77F05BEADF0A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3DC405AD-D98B-45B5-AAA0-84A5952A558D}">
      <dgm:prSet phldrT="[Text]"/>
      <dgm:spPr/>
      <dgm:t>
        <a:bodyPr/>
        <a:lstStyle/>
        <a:p>
          <a:r>
            <a:rPr lang="en-US" dirty="0"/>
            <a:t>Equitable Use</a:t>
          </a:r>
        </a:p>
      </dgm:t>
    </dgm:pt>
    <dgm:pt modelId="{35436807-EB63-4A4E-8050-AB788167605A}" type="parTrans" cxnId="{5C629893-D951-4B53-8541-40B83A0F3C93}">
      <dgm:prSet/>
      <dgm:spPr/>
      <dgm:t>
        <a:bodyPr/>
        <a:lstStyle/>
        <a:p>
          <a:endParaRPr lang="en-US"/>
        </a:p>
      </dgm:t>
    </dgm:pt>
    <dgm:pt modelId="{E43E6A19-C474-44C3-99A2-DBCF004DCE0E}" type="sibTrans" cxnId="{5C629893-D951-4B53-8541-40B83A0F3C93}">
      <dgm:prSet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61D68FFF-8990-400D-9E0C-C1CE03D833D4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</a:rPr>
            <a:t>Flexibility in </a:t>
          </a:r>
          <a:r>
            <a:rPr lang="en-US" dirty="0"/>
            <a:t>Use</a:t>
          </a:r>
        </a:p>
      </dgm:t>
    </dgm:pt>
    <dgm:pt modelId="{E570FDA9-242B-4973-ADA8-CE4B75983386}" type="parTrans" cxnId="{7F7A132C-29C0-4ED1-A4B8-A2BAC5C81E6D}">
      <dgm:prSet/>
      <dgm:spPr/>
      <dgm:t>
        <a:bodyPr/>
        <a:lstStyle/>
        <a:p>
          <a:endParaRPr lang="en-US"/>
        </a:p>
      </dgm:t>
    </dgm:pt>
    <dgm:pt modelId="{2A4BAEAF-E3DE-473D-B484-0DEB3A01E7D3}" type="sibTrans" cxnId="{7F7A132C-29C0-4ED1-A4B8-A2BAC5C81E6D}">
      <dgm:prSet/>
      <dgm:spPr>
        <a:solidFill>
          <a:srgbClr val="00B0F0"/>
        </a:solidFill>
      </dgm:spPr>
      <dgm:t>
        <a:bodyPr/>
        <a:lstStyle/>
        <a:p>
          <a:endParaRPr lang="en-US"/>
        </a:p>
      </dgm:t>
    </dgm:pt>
    <dgm:pt modelId="{C019DAD9-6050-48FB-B72F-D400D126EBC6}">
      <dgm:prSet phldrT="[Text]"/>
      <dgm:spPr/>
      <dgm:t>
        <a:bodyPr/>
        <a:lstStyle/>
        <a:p>
          <a:r>
            <a:rPr lang="en-US" dirty="0"/>
            <a:t>Simple and Intuitive Use</a:t>
          </a:r>
        </a:p>
      </dgm:t>
    </dgm:pt>
    <dgm:pt modelId="{147D531B-4362-4AFF-8436-710A75F1E331}" type="parTrans" cxnId="{D0477F75-1453-49EC-84B3-1C782A8DD146}">
      <dgm:prSet/>
      <dgm:spPr/>
      <dgm:t>
        <a:bodyPr/>
        <a:lstStyle/>
        <a:p>
          <a:endParaRPr lang="en-US"/>
        </a:p>
      </dgm:t>
    </dgm:pt>
    <dgm:pt modelId="{413662B9-3575-41E5-B6F5-CD76F65DE17B}" type="sibTrans" cxnId="{D0477F75-1453-49EC-84B3-1C782A8DD146}">
      <dgm:prSet/>
      <dgm:spPr>
        <a:solidFill>
          <a:srgbClr val="FF0000"/>
        </a:solidFill>
      </dgm:spPr>
      <dgm:t>
        <a:bodyPr/>
        <a:lstStyle/>
        <a:p>
          <a:endParaRPr lang="en-US"/>
        </a:p>
      </dgm:t>
    </dgm:pt>
    <dgm:pt modelId="{171D214C-FBE1-4F4C-9B1D-BD966AC41B71}" type="pres">
      <dgm:prSet presAssocID="{D4D0B87A-71FD-4028-B423-F6C1C90ED069}" presName="Name0" presStyleCnt="0">
        <dgm:presLayoutVars>
          <dgm:chMax val="7"/>
          <dgm:chPref val="7"/>
          <dgm:dir/>
        </dgm:presLayoutVars>
      </dgm:prSet>
      <dgm:spPr/>
    </dgm:pt>
    <dgm:pt modelId="{419033F7-E2E7-4B5C-A719-5B83759EAC4A}" type="pres">
      <dgm:prSet presAssocID="{D4D0B87A-71FD-4028-B423-F6C1C90ED069}" presName="Name1" presStyleCnt="0"/>
      <dgm:spPr/>
    </dgm:pt>
    <dgm:pt modelId="{A7B0D37C-09E7-4EF4-BF41-E6D8E210C396}" type="pres">
      <dgm:prSet presAssocID="{45A1BCBC-1EC4-45A5-801A-2EF1D4A5D20A}" presName="picture_1" presStyleCnt="0"/>
      <dgm:spPr/>
    </dgm:pt>
    <dgm:pt modelId="{854FE560-D91F-4933-A8EB-692FD0DD7F0F}" type="pres">
      <dgm:prSet presAssocID="{45A1BCBC-1EC4-45A5-801A-2EF1D4A5D20A}" presName="pictureRepeatNode" presStyleLbl="alignImgPlace1" presStyleIdx="0" presStyleCnt="4" custLinFactNeighborX="-7750" custLinFactNeighborY="-847"/>
      <dgm:spPr/>
      <dgm:t>
        <a:bodyPr/>
        <a:lstStyle/>
        <a:p>
          <a:endParaRPr lang="en-US"/>
        </a:p>
      </dgm:t>
    </dgm:pt>
    <dgm:pt modelId="{002230BB-3BCC-4952-B73D-623E44BACECF}" type="pres">
      <dgm:prSet presAssocID="{4B2BEFF6-EB65-4785-9404-03D0F47B8AA1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F8C940-25C1-40AB-94A7-C21F656F7B4D}" type="pres">
      <dgm:prSet presAssocID="{E43E6A19-C474-44C3-99A2-DBCF004DCE0E}" presName="picture_2" presStyleCnt="0"/>
      <dgm:spPr/>
    </dgm:pt>
    <dgm:pt modelId="{76C1A3F8-F65B-4F32-8D00-52CA5B1D1300}" type="pres">
      <dgm:prSet presAssocID="{E43E6A19-C474-44C3-99A2-DBCF004DCE0E}" presName="pictureRepeatNode" presStyleLbl="alignImgPlace1" presStyleIdx="1" presStyleCnt="4"/>
      <dgm:spPr/>
      <dgm:t>
        <a:bodyPr/>
        <a:lstStyle/>
        <a:p>
          <a:endParaRPr lang="en-US"/>
        </a:p>
      </dgm:t>
    </dgm:pt>
    <dgm:pt modelId="{288F7B57-98EB-458F-8F52-5F3245FFC080}" type="pres">
      <dgm:prSet presAssocID="{3DC405AD-D98B-45B5-AAA0-84A5952A558D}" presName="line_2" presStyleLbl="parChTrans1D1" presStyleIdx="0" presStyleCnt="3"/>
      <dgm:spPr/>
    </dgm:pt>
    <dgm:pt modelId="{CB16ECA2-5775-430D-93C2-1F678E8E8E07}" type="pres">
      <dgm:prSet presAssocID="{3DC405AD-D98B-45B5-AAA0-84A5952A558D}" presName="textparent_2" presStyleLbl="node1" presStyleIdx="0" presStyleCnt="0"/>
      <dgm:spPr/>
    </dgm:pt>
    <dgm:pt modelId="{8A57E791-3063-4043-9B59-16A569A6ED48}" type="pres">
      <dgm:prSet presAssocID="{3DC405AD-D98B-45B5-AAA0-84A5952A558D}" presName="text_2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F95A59-4A63-49AB-AA06-2AE5279276A1}" type="pres">
      <dgm:prSet presAssocID="{2A4BAEAF-E3DE-473D-B484-0DEB3A01E7D3}" presName="picture_3" presStyleCnt="0"/>
      <dgm:spPr/>
    </dgm:pt>
    <dgm:pt modelId="{F71684C7-D2F9-4E4D-81D8-B9381F037F6B}" type="pres">
      <dgm:prSet presAssocID="{2A4BAEAF-E3DE-473D-B484-0DEB3A01E7D3}" presName="pictureRepeatNode" presStyleLbl="alignImgPlace1" presStyleIdx="2" presStyleCnt="4"/>
      <dgm:spPr/>
      <dgm:t>
        <a:bodyPr/>
        <a:lstStyle/>
        <a:p>
          <a:endParaRPr lang="en-US"/>
        </a:p>
      </dgm:t>
    </dgm:pt>
    <dgm:pt modelId="{F379CE47-553D-4153-ACA6-63B9B04C7F26}" type="pres">
      <dgm:prSet presAssocID="{61D68FFF-8990-400D-9E0C-C1CE03D833D4}" presName="line_3" presStyleLbl="parChTrans1D1" presStyleIdx="1" presStyleCnt="3"/>
      <dgm:spPr/>
    </dgm:pt>
    <dgm:pt modelId="{CAA6C266-A014-4987-AFC4-A069D6DF3EE7}" type="pres">
      <dgm:prSet presAssocID="{61D68FFF-8990-400D-9E0C-C1CE03D833D4}" presName="textparent_3" presStyleLbl="node1" presStyleIdx="0" presStyleCnt="0"/>
      <dgm:spPr/>
    </dgm:pt>
    <dgm:pt modelId="{90CA4340-56DD-4ADD-BB53-CFD1729B52B6}" type="pres">
      <dgm:prSet presAssocID="{61D68FFF-8990-400D-9E0C-C1CE03D833D4}" presName="text_3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B4F582-0D09-4D93-811B-894846ADE763}" type="pres">
      <dgm:prSet presAssocID="{413662B9-3575-41E5-B6F5-CD76F65DE17B}" presName="picture_4" presStyleCnt="0"/>
      <dgm:spPr/>
    </dgm:pt>
    <dgm:pt modelId="{66186D56-37FF-41ED-8E3B-640C685EFFE1}" type="pres">
      <dgm:prSet presAssocID="{413662B9-3575-41E5-B6F5-CD76F65DE17B}" presName="pictureRepeatNode" presStyleLbl="alignImgPlace1" presStyleIdx="3" presStyleCnt="4"/>
      <dgm:spPr/>
      <dgm:t>
        <a:bodyPr/>
        <a:lstStyle/>
        <a:p>
          <a:endParaRPr lang="en-US"/>
        </a:p>
      </dgm:t>
    </dgm:pt>
    <dgm:pt modelId="{2D3D6933-59FC-430E-9668-FC7E9CE2944F}" type="pres">
      <dgm:prSet presAssocID="{C019DAD9-6050-48FB-B72F-D400D126EBC6}" presName="line_4" presStyleLbl="parChTrans1D1" presStyleIdx="2" presStyleCnt="3"/>
      <dgm:spPr/>
    </dgm:pt>
    <dgm:pt modelId="{B877D56E-5C0B-4335-903C-14E87E370067}" type="pres">
      <dgm:prSet presAssocID="{C019DAD9-6050-48FB-B72F-D400D126EBC6}" presName="textparent_4" presStyleLbl="node1" presStyleIdx="0" presStyleCnt="0"/>
      <dgm:spPr/>
    </dgm:pt>
    <dgm:pt modelId="{69AEADAA-3B86-41B3-BFFF-C3E8B4C3E242}" type="pres">
      <dgm:prSet presAssocID="{C019DAD9-6050-48FB-B72F-D400D126EBC6}" presName="text_4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B71DEA7-E709-4B8A-BC21-FE62F17D359E}" type="presOf" srcId="{4B2BEFF6-EB65-4785-9404-03D0F47B8AA1}" destId="{002230BB-3BCC-4952-B73D-623E44BACECF}" srcOrd="0" destOrd="0" presId="urn:microsoft.com/office/officeart/2008/layout/CircularPictureCallout"/>
    <dgm:cxn modelId="{3EC243CA-B4EA-4E27-A0FC-77F05BEADF0A}" srcId="{D4D0B87A-71FD-4028-B423-F6C1C90ED069}" destId="{4B2BEFF6-EB65-4785-9404-03D0F47B8AA1}" srcOrd="0" destOrd="0" parTransId="{7929FB5D-0F23-4716-95A7-03CEF10E1969}" sibTransId="{45A1BCBC-1EC4-45A5-801A-2EF1D4A5D20A}"/>
    <dgm:cxn modelId="{8F5B6D0E-C081-4022-8AB9-E41F5F6DA16C}" type="presOf" srcId="{E43E6A19-C474-44C3-99A2-DBCF004DCE0E}" destId="{76C1A3F8-F65B-4F32-8D00-52CA5B1D1300}" srcOrd="0" destOrd="0" presId="urn:microsoft.com/office/officeart/2008/layout/CircularPictureCallout"/>
    <dgm:cxn modelId="{342C41FB-CFE8-4603-B7CA-2A0E31B8E3D5}" type="presOf" srcId="{45A1BCBC-1EC4-45A5-801A-2EF1D4A5D20A}" destId="{854FE560-D91F-4933-A8EB-692FD0DD7F0F}" srcOrd="0" destOrd="0" presId="urn:microsoft.com/office/officeart/2008/layout/CircularPictureCallout"/>
    <dgm:cxn modelId="{5C629893-D951-4B53-8541-40B83A0F3C93}" srcId="{D4D0B87A-71FD-4028-B423-F6C1C90ED069}" destId="{3DC405AD-D98B-45B5-AAA0-84A5952A558D}" srcOrd="1" destOrd="0" parTransId="{35436807-EB63-4A4E-8050-AB788167605A}" sibTransId="{E43E6A19-C474-44C3-99A2-DBCF004DCE0E}"/>
    <dgm:cxn modelId="{076C2748-AA46-4885-BBE9-12FFD8C0B629}" type="presOf" srcId="{413662B9-3575-41E5-B6F5-CD76F65DE17B}" destId="{66186D56-37FF-41ED-8E3B-640C685EFFE1}" srcOrd="0" destOrd="0" presId="urn:microsoft.com/office/officeart/2008/layout/CircularPictureCallout"/>
    <dgm:cxn modelId="{61C288D9-7A66-40A5-9026-6A75591CDC4F}" type="presOf" srcId="{C019DAD9-6050-48FB-B72F-D400D126EBC6}" destId="{69AEADAA-3B86-41B3-BFFF-C3E8B4C3E242}" srcOrd="0" destOrd="0" presId="urn:microsoft.com/office/officeart/2008/layout/CircularPictureCallout"/>
    <dgm:cxn modelId="{D0477F75-1453-49EC-84B3-1C782A8DD146}" srcId="{D4D0B87A-71FD-4028-B423-F6C1C90ED069}" destId="{C019DAD9-6050-48FB-B72F-D400D126EBC6}" srcOrd="3" destOrd="0" parTransId="{147D531B-4362-4AFF-8436-710A75F1E331}" sibTransId="{413662B9-3575-41E5-B6F5-CD76F65DE17B}"/>
    <dgm:cxn modelId="{7F7A132C-29C0-4ED1-A4B8-A2BAC5C81E6D}" srcId="{D4D0B87A-71FD-4028-B423-F6C1C90ED069}" destId="{61D68FFF-8990-400D-9E0C-C1CE03D833D4}" srcOrd="2" destOrd="0" parTransId="{E570FDA9-242B-4973-ADA8-CE4B75983386}" sibTransId="{2A4BAEAF-E3DE-473D-B484-0DEB3A01E7D3}"/>
    <dgm:cxn modelId="{9029269C-5F9C-4594-91EC-DBF7709FF12D}" type="presOf" srcId="{61D68FFF-8990-400D-9E0C-C1CE03D833D4}" destId="{90CA4340-56DD-4ADD-BB53-CFD1729B52B6}" srcOrd="0" destOrd="0" presId="urn:microsoft.com/office/officeart/2008/layout/CircularPictureCallout"/>
    <dgm:cxn modelId="{02C2D9E5-9EAF-4215-BFB3-BF65E97AD23A}" type="presOf" srcId="{3DC405AD-D98B-45B5-AAA0-84A5952A558D}" destId="{8A57E791-3063-4043-9B59-16A569A6ED48}" srcOrd="0" destOrd="0" presId="urn:microsoft.com/office/officeart/2008/layout/CircularPictureCallout"/>
    <dgm:cxn modelId="{F63C32C0-F818-4B3A-804E-59E9A12D6A9F}" type="presOf" srcId="{2A4BAEAF-E3DE-473D-B484-0DEB3A01E7D3}" destId="{F71684C7-D2F9-4E4D-81D8-B9381F037F6B}" srcOrd="0" destOrd="0" presId="urn:microsoft.com/office/officeart/2008/layout/CircularPictureCallout"/>
    <dgm:cxn modelId="{A29FAA09-E07F-4D4C-B7C8-7686A01279D1}" type="presOf" srcId="{D4D0B87A-71FD-4028-B423-F6C1C90ED069}" destId="{171D214C-FBE1-4F4C-9B1D-BD966AC41B71}" srcOrd="0" destOrd="0" presId="urn:microsoft.com/office/officeart/2008/layout/CircularPictureCallout"/>
    <dgm:cxn modelId="{E82BEEC4-3BDD-4046-8810-DF4F482614AF}" type="presParOf" srcId="{171D214C-FBE1-4F4C-9B1D-BD966AC41B71}" destId="{419033F7-E2E7-4B5C-A719-5B83759EAC4A}" srcOrd="0" destOrd="0" presId="urn:microsoft.com/office/officeart/2008/layout/CircularPictureCallout"/>
    <dgm:cxn modelId="{BFF7E7BA-1DE7-4BA5-879F-47278B79B050}" type="presParOf" srcId="{419033F7-E2E7-4B5C-A719-5B83759EAC4A}" destId="{A7B0D37C-09E7-4EF4-BF41-E6D8E210C396}" srcOrd="0" destOrd="0" presId="urn:microsoft.com/office/officeart/2008/layout/CircularPictureCallout"/>
    <dgm:cxn modelId="{DDC5FA83-2F35-4D5C-80AE-444BBF29B1D1}" type="presParOf" srcId="{A7B0D37C-09E7-4EF4-BF41-E6D8E210C396}" destId="{854FE560-D91F-4933-A8EB-692FD0DD7F0F}" srcOrd="0" destOrd="0" presId="urn:microsoft.com/office/officeart/2008/layout/CircularPictureCallout"/>
    <dgm:cxn modelId="{226331B3-5E00-4E90-B880-06419E359FE3}" type="presParOf" srcId="{419033F7-E2E7-4B5C-A719-5B83759EAC4A}" destId="{002230BB-3BCC-4952-B73D-623E44BACECF}" srcOrd="1" destOrd="0" presId="urn:microsoft.com/office/officeart/2008/layout/CircularPictureCallout"/>
    <dgm:cxn modelId="{15C21C5A-027E-44E1-A95A-CC7B296288B0}" type="presParOf" srcId="{419033F7-E2E7-4B5C-A719-5B83759EAC4A}" destId="{52F8C940-25C1-40AB-94A7-C21F656F7B4D}" srcOrd="2" destOrd="0" presId="urn:microsoft.com/office/officeart/2008/layout/CircularPictureCallout"/>
    <dgm:cxn modelId="{86934C91-1554-4E6F-8EAC-514E8838C6D2}" type="presParOf" srcId="{52F8C940-25C1-40AB-94A7-C21F656F7B4D}" destId="{76C1A3F8-F65B-4F32-8D00-52CA5B1D1300}" srcOrd="0" destOrd="0" presId="urn:microsoft.com/office/officeart/2008/layout/CircularPictureCallout"/>
    <dgm:cxn modelId="{A46D19C2-BE64-45C5-91D5-3BE901396AFC}" type="presParOf" srcId="{419033F7-E2E7-4B5C-A719-5B83759EAC4A}" destId="{288F7B57-98EB-458F-8F52-5F3245FFC080}" srcOrd="3" destOrd="0" presId="urn:microsoft.com/office/officeart/2008/layout/CircularPictureCallout"/>
    <dgm:cxn modelId="{27FFA3A0-EB3E-4971-BCE5-D038E3F2659C}" type="presParOf" srcId="{419033F7-E2E7-4B5C-A719-5B83759EAC4A}" destId="{CB16ECA2-5775-430D-93C2-1F678E8E8E07}" srcOrd="4" destOrd="0" presId="urn:microsoft.com/office/officeart/2008/layout/CircularPictureCallout"/>
    <dgm:cxn modelId="{817EA759-A90F-4C91-A8E3-086D790CF2F7}" type="presParOf" srcId="{CB16ECA2-5775-430D-93C2-1F678E8E8E07}" destId="{8A57E791-3063-4043-9B59-16A569A6ED48}" srcOrd="0" destOrd="0" presId="urn:microsoft.com/office/officeart/2008/layout/CircularPictureCallout"/>
    <dgm:cxn modelId="{E8A1CDF9-802E-40B7-9E29-A1000D23EB8F}" type="presParOf" srcId="{419033F7-E2E7-4B5C-A719-5B83759EAC4A}" destId="{81F95A59-4A63-49AB-AA06-2AE5279276A1}" srcOrd="5" destOrd="0" presId="urn:microsoft.com/office/officeart/2008/layout/CircularPictureCallout"/>
    <dgm:cxn modelId="{2FB44542-875F-42E6-B11C-99E3CD709CF4}" type="presParOf" srcId="{81F95A59-4A63-49AB-AA06-2AE5279276A1}" destId="{F71684C7-D2F9-4E4D-81D8-B9381F037F6B}" srcOrd="0" destOrd="0" presId="urn:microsoft.com/office/officeart/2008/layout/CircularPictureCallout"/>
    <dgm:cxn modelId="{C91F3434-D724-4A78-BB70-5232D8A1E8AD}" type="presParOf" srcId="{419033F7-E2E7-4B5C-A719-5B83759EAC4A}" destId="{F379CE47-553D-4153-ACA6-63B9B04C7F26}" srcOrd="6" destOrd="0" presId="urn:microsoft.com/office/officeart/2008/layout/CircularPictureCallout"/>
    <dgm:cxn modelId="{C497086C-2DA3-4242-A60D-44C79B816FC5}" type="presParOf" srcId="{419033F7-E2E7-4B5C-A719-5B83759EAC4A}" destId="{CAA6C266-A014-4987-AFC4-A069D6DF3EE7}" srcOrd="7" destOrd="0" presId="urn:microsoft.com/office/officeart/2008/layout/CircularPictureCallout"/>
    <dgm:cxn modelId="{A93896CE-676E-4955-A211-521234107BBC}" type="presParOf" srcId="{CAA6C266-A014-4987-AFC4-A069D6DF3EE7}" destId="{90CA4340-56DD-4ADD-BB53-CFD1729B52B6}" srcOrd="0" destOrd="0" presId="urn:microsoft.com/office/officeart/2008/layout/CircularPictureCallout"/>
    <dgm:cxn modelId="{B4A47220-E83B-42B1-9AC2-1A97CC1BF303}" type="presParOf" srcId="{419033F7-E2E7-4B5C-A719-5B83759EAC4A}" destId="{0AB4F582-0D09-4D93-811B-894846ADE763}" srcOrd="8" destOrd="0" presId="urn:microsoft.com/office/officeart/2008/layout/CircularPictureCallout"/>
    <dgm:cxn modelId="{A1FB9D66-9C98-4402-B96A-9F304B7EEFC4}" type="presParOf" srcId="{0AB4F582-0D09-4D93-811B-894846ADE763}" destId="{66186D56-37FF-41ED-8E3B-640C685EFFE1}" srcOrd="0" destOrd="0" presId="urn:microsoft.com/office/officeart/2008/layout/CircularPictureCallout"/>
    <dgm:cxn modelId="{E3759052-2045-402B-8251-92EE98EFA7CF}" type="presParOf" srcId="{419033F7-E2E7-4B5C-A719-5B83759EAC4A}" destId="{2D3D6933-59FC-430E-9668-FC7E9CE2944F}" srcOrd="9" destOrd="0" presId="urn:microsoft.com/office/officeart/2008/layout/CircularPictureCallout"/>
    <dgm:cxn modelId="{9C97EC27-1F4A-4008-9520-15C75148BDF2}" type="presParOf" srcId="{419033F7-E2E7-4B5C-A719-5B83759EAC4A}" destId="{B877D56E-5C0B-4335-903C-14E87E370067}" srcOrd="10" destOrd="0" presId="urn:microsoft.com/office/officeart/2008/layout/CircularPictureCallout"/>
    <dgm:cxn modelId="{4CEC230B-883E-4F47-AA8F-61A255ACE439}" type="presParOf" srcId="{B877D56E-5C0B-4335-903C-14E87E370067}" destId="{69AEADAA-3B86-41B3-BFFF-C3E8B4C3E242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4D0B87A-71FD-4028-B423-F6C1C90ED069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4B2BEFF6-EB65-4785-9404-03D0F47B8AA1}">
      <dgm:prSet phldrT="[Text]"/>
      <dgm:spPr/>
      <dgm:t>
        <a:bodyPr/>
        <a:lstStyle/>
        <a:p>
          <a:endParaRPr lang="en-US" dirty="0"/>
        </a:p>
      </dgm:t>
    </dgm:pt>
    <dgm:pt modelId="{7929FB5D-0F23-4716-95A7-03CEF10E1969}" type="parTrans" cxnId="{3EC243CA-B4EA-4E27-A0FC-77F05BEADF0A}">
      <dgm:prSet/>
      <dgm:spPr/>
      <dgm:t>
        <a:bodyPr/>
        <a:lstStyle/>
        <a:p>
          <a:endParaRPr lang="en-US"/>
        </a:p>
      </dgm:t>
    </dgm:pt>
    <dgm:pt modelId="{45A1BCBC-1EC4-45A5-801A-2EF1D4A5D20A}" type="sibTrans" cxnId="{3EC243CA-B4EA-4E27-A0FC-77F05BEADF0A}">
      <dgm:prSet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3DC405AD-D98B-45B5-AAA0-84A5952A558D}">
      <dgm:prSet phldrT="[Text]"/>
      <dgm:spPr/>
      <dgm:t>
        <a:bodyPr/>
        <a:lstStyle/>
        <a:p>
          <a:r>
            <a:rPr lang="en-US" dirty="0"/>
            <a:t>-</a:t>
          </a:r>
          <a:r>
            <a:rPr lang="en-US" b="1" dirty="0"/>
            <a:t>Perceptible</a:t>
          </a:r>
          <a:r>
            <a:rPr lang="en-US" dirty="0"/>
            <a:t> </a:t>
          </a:r>
          <a:r>
            <a:rPr lang="en-US" b="1" dirty="0"/>
            <a:t>Information</a:t>
          </a:r>
        </a:p>
      </dgm:t>
    </dgm:pt>
    <dgm:pt modelId="{35436807-EB63-4A4E-8050-AB788167605A}" type="parTrans" cxnId="{5C629893-D951-4B53-8541-40B83A0F3C93}">
      <dgm:prSet/>
      <dgm:spPr/>
      <dgm:t>
        <a:bodyPr/>
        <a:lstStyle/>
        <a:p>
          <a:endParaRPr lang="en-US"/>
        </a:p>
      </dgm:t>
    </dgm:pt>
    <dgm:pt modelId="{E43E6A19-C474-44C3-99A2-DBCF004DCE0E}" type="sibTrans" cxnId="{5C629893-D951-4B53-8541-40B83A0F3C93}">
      <dgm:prSet/>
      <dgm:spPr>
        <a:solidFill>
          <a:srgbClr val="FFC000"/>
        </a:solidFill>
      </dgm:spPr>
      <dgm:t>
        <a:bodyPr/>
        <a:lstStyle/>
        <a:p>
          <a:endParaRPr lang="en-US"/>
        </a:p>
      </dgm:t>
    </dgm:pt>
    <dgm:pt modelId="{61D68FFF-8990-400D-9E0C-C1CE03D833D4}">
      <dgm:prSet phldrT="[Text]"/>
      <dgm:spPr/>
      <dgm:t>
        <a:bodyPr/>
        <a:lstStyle/>
        <a:p>
          <a:r>
            <a:rPr lang="en-US" b="1" dirty="0"/>
            <a:t>- Tolerance for Error</a:t>
          </a:r>
        </a:p>
        <a:p>
          <a:endParaRPr lang="en-US" b="1" dirty="0"/>
        </a:p>
        <a:p>
          <a:r>
            <a:rPr lang="en-US" b="1" dirty="0"/>
            <a:t>- Low Physical Effort</a:t>
          </a:r>
        </a:p>
      </dgm:t>
    </dgm:pt>
    <dgm:pt modelId="{E570FDA9-242B-4973-ADA8-CE4B75983386}" type="parTrans" cxnId="{7F7A132C-29C0-4ED1-A4B8-A2BAC5C81E6D}">
      <dgm:prSet/>
      <dgm:spPr/>
      <dgm:t>
        <a:bodyPr/>
        <a:lstStyle/>
        <a:p>
          <a:endParaRPr lang="en-US"/>
        </a:p>
      </dgm:t>
    </dgm:pt>
    <dgm:pt modelId="{2A4BAEAF-E3DE-473D-B484-0DEB3A01E7D3}" type="sibTrans" cxnId="{7F7A132C-29C0-4ED1-A4B8-A2BAC5C81E6D}">
      <dgm:prSet/>
      <dgm:spPr>
        <a:solidFill>
          <a:srgbClr val="00B0F0"/>
        </a:solidFill>
      </dgm:spPr>
      <dgm:t>
        <a:bodyPr/>
        <a:lstStyle/>
        <a:p>
          <a:endParaRPr lang="en-US"/>
        </a:p>
      </dgm:t>
    </dgm:pt>
    <dgm:pt modelId="{C019DAD9-6050-48FB-B72F-D400D126EBC6}">
      <dgm:prSet phldrT="[Text]"/>
      <dgm:spPr/>
      <dgm:t>
        <a:bodyPr/>
        <a:lstStyle/>
        <a:p>
          <a:r>
            <a:rPr lang="en-US" b="1" dirty="0"/>
            <a:t>- Size and Space for Approach and Use</a:t>
          </a:r>
        </a:p>
      </dgm:t>
    </dgm:pt>
    <dgm:pt modelId="{147D531B-4362-4AFF-8436-710A75F1E331}" type="parTrans" cxnId="{D0477F75-1453-49EC-84B3-1C782A8DD146}">
      <dgm:prSet/>
      <dgm:spPr/>
      <dgm:t>
        <a:bodyPr/>
        <a:lstStyle/>
        <a:p>
          <a:endParaRPr lang="en-US"/>
        </a:p>
      </dgm:t>
    </dgm:pt>
    <dgm:pt modelId="{413662B9-3575-41E5-B6F5-CD76F65DE17B}" type="sibTrans" cxnId="{D0477F75-1453-49EC-84B3-1C782A8DD146}">
      <dgm:prSet/>
      <dgm:spPr>
        <a:solidFill>
          <a:srgbClr val="FF0000"/>
        </a:solidFill>
      </dgm:spPr>
      <dgm:t>
        <a:bodyPr/>
        <a:lstStyle/>
        <a:p>
          <a:endParaRPr lang="en-US"/>
        </a:p>
      </dgm:t>
    </dgm:pt>
    <dgm:pt modelId="{171D214C-FBE1-4F4C-9B1D-BD966AC41B71}" type="pres">
      <dgm:prSet presAssocID="{D4D0B87A-71FD-4028-B423-F6C1C90ED069}" presName="Name0" presStyleCnt="0">
        <dgm:presLayoutVars>
          <dgm:chMax val="7"/>
          <dgm:chPref val="7"/>
          <dgm:dir/>
        </dgm:presLayoutVars>
      </dgm:prSet>
      <dgm:spPr/>
    </dgm:pt>
    <dgm:pt modelId="{419033F7-E2E7-4B5C-A719-5B83759EAC4A}" type="pres">
      <dgm:prSet presAssocID="{D4D0B87A-71FD-4028-B423-F6C1C90ED069}" presName="Name1" presStyleCnt="0"/>
      <dgm:spPr/>
    </dgm:pt>
    <dgm:pt modelId="{A7B0D37C-09E7-4EF4-BF41-E6D8E210C396}" type="pres">
      <dgm:prSet presAssocID="{45A1BCBC-1EC4-45A5-801A-2EF1D4A5D20A}" presName="picture_1" presStyleCnt="0"/>
      <dgm:spPr/>
    </dgm:pt>
    <dgm:pt modelId="{854FE560-D91F-4933-A8EB-692FD0DD7F0F}" type="pres">
      <dgm:prSet presAssocID="{45A1BCBC-1EC4-45A5-801A-2EF1D4A5D20A}" presName="pictureRepeatNode" presStyleLbl="alignImgPlace1" presStyleIdx="0" presStyleCnt="4" custLinFactNeighborX="-7750" custLinFactNeighborY="-847"/>
      <dgm:spPr/>
      <dgm:t>
        <a:bodyPr/>
        <a:lstStyle/>
        <a:p>
          <a:endParaRPr lang="en-US"/>
        </a:p>
      </dgm:t>
    </dgm:pt>
    <dgm:pt modelId="{002230BB-3BCC-4952-B73D-623E44BACECF}" type="pres">
      <dgm:prSet presAssocID="{4B2BEFF6-EB65-4785-9404-03D0F47B8AA1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F8C940-25C1-40AB-94A7-C21F656F7B4D}" type="pres">
      <dgm:prSet presAssocID="{E43E6A19-C474-44C3-99A2-DBCF004DCE0E}" presName="picture_2" presStyleCnt="0"/>
      <dgm:spPr/>
    </dgm:pt>
    <dgm:pt modelId="{76C1A3F8-F65B-4F32-8D00-52CA5B1D1300}" type="pres">
      <dgm:prSet presAssocID="{E43E6A19-C474-44C3-99A2-DBCF004DCE0E}" presName="pictureRepeatNode" presStyleLbl="alignImgPlace1" presStyleIdx="1" presStyleCnt="4"/>
      <dgm:spPr/>
      <dgm:t>
        <a:bodyPr/>
        <a:lstStyle/>
        <a:p>
          <a:endParaRPr lang="en-US"/>
        </a:p>
      </dgm:t>
    </dgm:pt>
    <dgm:pt modelId="{288F7B57-98EB-458F-8F52-5F3245FFC080}" type="pres">
      <dgm:prSet presAssocID="{3DC405AD-D98B-45B5-AAA0-84A5952A558D}" presName="line_2" presStyleLbl="parChTrans1D1" presStyleIdx="0" presStyleCnt="3"/>
      <dgm:spPr/>
    </dgm:pt>
    <dgm:pt modelId="{CB16ECA2-5775-430D-93C2-1F678E8E8E07}" type="pres">
      <dgm:prSet presAssocID="{3DC405AD-D98B-45B5-AAA0-84A5952A558D}" presName="textparent_2" presStyleLbl="node1" presStyleIdx="0" presStyleCnt="0"/>
      <dgm:spPr/>
    </dgm:pt>
    <dgm:pt modelId="{8A57E791-3063-4043-9B59-16A569A6ED48}" type="pres">
      <dgm:prSet presAssocID="{3DC405AD-D98B-45B5-AAA0-84A5952A558D}" presName="text_2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F95A59-4A63-49AB-AA06-2AE5279276A1}" type="pres">
      <dgm:prSet presAssocID="{2A4BAEAF-E3DE-473D-B484-0DEB3A01E7D3}" presName="picture_3" presStyleCnt="0"/>
      <dgm:spPr/>
    </dgm:pt>
    <dgm:pt modelId="{F71684C7-D2F9-4E4D-81D8-B9381F037F6B}" type="pres">
      <dgm:prSet presAssocID="{2A4BAEAF-E3DE-473D-B484-0DEB3A01E7D3}" presName="pictureRepeatNode" presStyleLbl="alignImgPlace1" presStyleIdx="2" presStyleCnt="4"/>
      <dgm:spPr/>
      <dgm:t>
        <a:bodyPr/>
        <a:lstStyle/>
        <a:p>
          <a:endParaRPr lang="en-US"/>
        </a:p>
      </dgm:t>
    </dgm:pt>
    <dgm:pt modelId="{F379CE47-553D-4153-ACA6-63B9B04C7F26}" type="pres">
      <dgm:prSet presAssocID="{61D68FFF-8990-400D-9E0C-C1CE03D833D4}" presName="line_3" presStyleLbl="parChTrans1D1" presStyleIdx="1" presStyleCnt="3"/>
      <dgm:spPr/>
    </dgm:pt>
    <dgm:pt modelId="{CAA6C266-A014-4987-AFC4-A069D6DF3EE7}" type="pres">
      <dgm:prSet presAssocID="{61D68FFF-8990-400D-9E0C-C1CE03D833D4}" presName="textparent_3" presStyleLbl="node1" presStyleIdx="0" presStyleCnt="0"/>
      <dgm:spPr/>
    </dgm:pt>
    <dgm:pt modelId="{90CA4340-56DD-4ADD-BB53-CFD1729B52B6}" type="pres">
      <dgm:prSet presAssocID="{61D68FFF-8990-400D-9E0C-C1CE03D833D4}" presName="text_3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B4F582-0D09-4D93-811B-894846ADE763}" type="pres">
      <dgm:prSet presAssocID="{413662B9-3575-41E5-B6F5-CD76F65DE17B}" presName="picture_4" presStyleCnt="0"/>
      <dgm:spPr/>
    </dgm:pt>
    <dgm:pt modelId="{66186D56-37FF-41ED-8E3B-640C685EFFE1}" type="pres">
      <dgm:prSet presAssocID="{413662B9-3575-41E5-B6F5-CD76F65DE17B}" presName="pictureRepeatNode" presStyleLbl="alignImgPlace1" presStyleIdx="3" presStyleCnt="4"/>
      <dgm:spPr/>
      <dgm:t>
        <a:bodyPr/>
        <a:lstStyle/>
        <a:p>
          <a:endParaRPr lang="en-US"/>
        </a:p>
      </dgm:t>
    </dgm:pt>
    <dgm:pt modelId="{2D3D6933-59FC-430E-9668-FC7E9CE2944F}" type="pres">
      <dgm:prSet presAssocID="{C019DAD9-6050-48FB-B72F-D400D126EBC6}" presName="line_4" presStyleLbl="parChTrans1D1" presStyleIdx="2" presStyleCnt="3"/>
      <dgm:spPr/>
    </dgm:pt>
    <dgm:pt modelId="{B877D56E-5C0B-4335-903C-14E87E370067}" type="pres">
      <dgm:prSet presAssocID="{C019DAD9-6050-48FB-B72F-D400D126EBC6}" presName="textparent_4" presStyleLbl="node1" presStyleIdx="0" presStyleCnt="0"/>
      <dgm:spPr/>
    </dgm:pt>
    <dgm:pt modelId="{69AEADAA-3B86-41B3-BFFF-C3E8B4C3E242}" type="pres">
      <dgm:prSet presAssocID="{C019DAD9-6050-48FB-B72F-D400D126EBC6}" presName="text_4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EC243CA-B4EA-4E27-A0FC-77F05BEADF0A}" srcId="{D4D0B87A-71FD-4028-B423-F6C1C90ED069}" destId="{4B2BEFF6-EB65-4785-9404-03D0F47B8AA1}" srcOrd="0" destOrd="0" parTransId="{7929FB5D-0F23-4716-95A7-03CEF10E1969}" sibTransId="{45A1BCBC-1EC4-45A5-801A-2EF1D4A5D20A}"/>
    <dgm:cxn modelId="{5C629893-D951-4B53-8541-40B83A0F3C93}" srcId="{D4D0B87A-71FD-4028-B423-F6C1C90ED069}" destId="{3DC405AD-D98B-45B5-AAA0-84A5952A558D}" srcOrd="1" destOrd="0" parTransId="{35436807-EB63-4A4E-8050-AB788167605A}" sibTransId="{E43E6A19-C474-44C3-99A2-DBCF004DCE0E}"/>
    <dgm:cxn modelId="{6FF51533-7086-4838-BE3A-83C030AFBAED}" type="presOf" srcId="{413662B9-3575-41E5-B6F5-CD76F65DE17B}" destId="{66186D56-37FF-41ED-8E3B-640C685EFFE1}" srcOrd="0" destOrd="0" presId="urn:microsoft.com/office/officeart/2008/layout/CircularPictureCallout"/>
    <dgm:cxn modelId="{8056E5A6-EA25-4113-AD9C-FA8D437E6272}" type="presOf" srcId="{4B2BEFF6-EB65-4785-9404-03D0F47B8AA1}" destId="{002230BB-3BCC-4952-B73D-623E44BACECF}" srcOrd="0" destOrd="0" presId="urn:microsoft.com/office/officeart/2008/layout/CircularPictureCallout"/>
    <dgm:cxn modelId="{5407533D-1D03-48BF-8A9D-67C37B12FA25}" type="presOf" srcId="{45A1BCBC-1EC4-45A5-801A-2EF1D4A5D20A}" destId="{854FE560-D91F-4933-A8EB-692FD0DD7F0F}" srcOrd="0" destOrd="0" presId="urn:microsoft.com/office/officeart/2008/layout/CircularPictureCallout"/>
    <dgm:cxn modelId="{27EB3F7F-2E1F-4475-AD6B-808B1E935990}" type="presOf" srcId="{C019DAD9-6050-48FB-B72F-D400D126EBC6}" destId="{69AEADAA-3B86-41B3-BFFF-C3E8B4C3E242}" srcOrd="0" destOrd="0" presId="urn:microsoft.com/office/officeart/2008/layout/CircularPictureCallout"/>
    <dgm:cxn modelId="{35750C07-E364-4BEF-BD4C-93BA54A7AE97}" type="presOf" srcId="{2A4BAEAF-E3DE-473D-B484-0DEB3A01E7D3}" destId="{F71684C7-D2F9-4E4D-81D8-B9381F037F6B}" srcOrd="0" destOrd="0" presId="urn:microsoft.com/office/officeart/2008/layout/CircularPictureCallout"/>
    <dgm:cxn modelId="{D0477F75-1453-49EC-84B3-1C782A8DD146}" srcId="{D4D0B87A-71FD-4028-B423-F6C1C90ED069}" destId="{C019DAD9-6050-48FB-B72F-D400D126EBC6}" srcOrd="3" destOrd="0" parTransId="{147D531B-4362-4AFF-8436-710A75F1E331}" sibTransId="{413662B9-3575-41E5-B6F5-CD76F65DE17B}"/>
    <dgm:cxn modelId="{89E3155B-E217-4D36-A400-E79AD663CD89}" type="presOf" srcId="{61D68FFF-8990-400D-9E0C-C1CE03D833D4}" destId="{90CA4340-56DD-4ADD-BB53-CFD1729B52B6}" srcOrd="0" destOrd="0" presId="urn:microsoft.com/office/officeart/2008/layout/CircularPictureCallout"/>
    <dgm:cxn modelId="{7F7A132C-29C0-4ED1-A4B8-A2BAC5C81E6D}" srcId="{D4D0B87A-71FD-4028-B423-F6C1C90ED069}" destId="{61D68FFF-8990-400D-9E0C-C1CE03D833D4}" srcOrd="2" destOrd="0" parTransId="{E570FDA9-242B-4973-ADA8-CE4B75983386}" sibTransId="{2A4BAEAF-E3DE-473D-B484-0DEB3A01E7D3}"/>
    <dgm:cxn modelId="{4C3E8A9D-13DA-4655-97A2-B46623F62948}" type="presOf" srcId="{E43E6A19-C474-44C3-99A2-DBCF004DCE0E}" destId="{76C1A3F8-F65B-4F32-8D00-52CA5B1D1300}" srcOrd="0" destOrd="0" presId="urn:microsoft.com/office/officeart/2008/layout/CircularPictureCallout"/>
    <dgm:cxn modelId="{CC2C4D0E-5F65-439C-8888-7B06BDC9A081}" type="presOf" srcId="{3DC405AD-D98B-45B5-AAA0-84A5952A558D}" destId="{8A57E791-3063-4043-9B59-16A569A6ED48}" srcOrd="0" destOrd="0" presId="urn:microsoft.com/office/officeart/2008/layout/CircularPictureCallout"/>
    <dgm:cxn modelId="{CA8DDB44-BBBE-4148-B8B4-57C5095E8155}" type="presOf" srcId="{D4D0B87A-71FD-4028-B423-F6C1C90ED069}" destId="{171D214C-FBE1-4F4C-9B1D-BD966AC41B71}" srcOrd="0" destOrd="0" presId="urn:microsoft.com/office/officeart/2008/layout/CircularPictureCallout"/>
    <dgm:cxn modelId="{546EA620-EEAD-43C1-A5B2-8C77414A9221}" type="presParOf" srcId="{171D214C-FBE1-4F4C-9B1D-BD966AC41B71}" destId="{419033F7-E2E7-4B5C-A719-5B83759EAC4A}" srcOrd="0" destOrd="0" presId="urn:microsoft.com/office/officeart/2008/layout/CircularPictureCallout"/>
    <dgm:cxn modelId="{34CC036B-31DA-45DA-BB5E-073679825F91}" type="presParOf" srcId="{419033F7-E2E7-4B5C-A719-5B83759EAC4A}" destId="{A7B0D37C-09E7-4EF4-BF41-E6D8E210C396}" srcOrd="0" destOrd="0" presId="urn:microsoft.com/office/officeart/2008/layout/CircularPictureCallout"/>
    <dgm:cxn modelId="{739ACBDE-B513-4FEE-BBAE-2E915DC0DE54}" type="presParOf" srcId="{A7B0D37C-09E7-4EF4-BF41-E6D8E210C396}" destId="{854FE560-D91F-4933-A8EB-692FD0DD7F0F}" srcOrd="0" destOrd="0" presId="urn:microsoft.com/office/officeart/2008/layout/CircularPictureCallout"/>
    <dgm:cxn modelId="{D9A68443-CDF4-456F-BE1E-9C70B6F57FD0}" type="presParOf" srcId="{419033F7-E2E7-4B5C-A719-5B83759EAC4A}" destId="{002230BB-3BCC-4952-B73D-623E44BACECF}" srcOrd="1" destOrd="0" presId="urn:microsoft.com/office/officeart/2008/layout/CircularPictureCallout"/>
    <dgm:cxn modelId="{9A69F5AD-DA5F-4367-99A3-BE1F156A12C2}" type="presParOf" srcId="{419033F7-E2E7-4B5C-A719-5B83759EAC4A}" destId="{52F8C940-25C1-40AB-94A7-C21F656F7B4D}" srcOrd="2" destOrd="0" presId="urn:microsoft.com/office/officeart/2008/layout/CircularPictureCallout"/>
    <dgm:cxn modelId="{94322E03-BA5A-40F1-887C-65EAE0C44A76}" type="presParOf" srcId="{52F8C940-25C1-40AB-94A7-C21F656F7B4D}" destId="{76C1A3F8-F65B-4F32-8D00-52CA5B1D1300}" srcOrd="0" destOrd="0" presId="urn:microsoft.com/office/officeart/2008/layout/CircularPictureCallout"/>
    <dgm:cxn modelId="{AC2AEA1C-F85B-4EFA-BB9A-051139542C01}" type="presParOf" srcId="{419033F7-E2E7-4B5C-A719-5B83759EAC4A}" destId="{288F7B57-98EB-458F-8F52-5F3245FFC080}" srcOrd="3" destOrd="0" presId="urn:microsoft.com/office/officeart/2008/layout/CircularPictureCallout"/>
    <dgm:cxn modelId="{D3EC22FC-4EF4-4BDB-954D-ED5B49C1E67C}" type="presParOf" srcId="{419033F7-E2E7-4B5C-A719-5B83759EAC4A}" destId="{CB16ECA2-5775-430D-93C2-1F678E8E8E07}" srcOrd="4" destOrd="0" presId="urn:microsoft.com/office/officeart/2008/layout/CircularPictureCallout"/>
    <dgm:cxn modelId="{950C6C74-6154-4F26-AAB7-B78847FFB064}" type="presParOf" srcId="{CB16ECA2-5775-430D-93C2-1F678E8E8E07}" destId="{8A57E791-3063-4043-9B59-16A569A6ED48}" srcOrd="0" destOrd="0" presId="urn:microsoft.com/office/officeart/2008/layout/CircularPictureCallout"/>
    <dgm:cxn modelId="{1914F21D-F097-4BFA-9876-9177D07B9DA9}" type="presParOf" srcId="{419033F7-E2E7-4B5C-A719-5B83759EAC4A}" destId="{81F95A59-4A63-49AB-AA06-2AE5279276A1}" srcOrd="5" destOrd="0" presId="urn:microsoft.com/office/officeart/2008/layout/CircularPictureCallout"/>
    <dgm:cxn modelId="{1E3BAA14-F6E9-4435-80AF-FF62B9708ACA}" type="presParOf" srcId="{81F95A59-4A63-49AB-AA06-2AE5279276A1}" destId="{F71684C7-D2F9-4E4D-81D8-B9381F037F6B}" srcOrd="0" destOrd="0" presId="urn:microsoft.com/office/officeart/2008/layout/CircularPictureCallout"/>
    <dgm:cxn modelId="{560F0B77-3806-40E4-8AA7-E1D57EFB8E12}" type="presParOf" srcId="{419033F7-E2E7-4B5C-A719-5B83759EAC4A}" destId="{F379CE47-553D-4153-ACA6-63B9B04C7F26}" srcOrd="6" destOrd="0" presId="urn:microsoft.com/office/officeart/2008/layout/CircularPictureCallout"/>
    <dgm:cxn modelId="{033B6B4B-CD67-469C-B1A5-32388057342B}" type="presParOf" srcId="{419033F7-E2E7-4B5C-A719-5B83759EAC4A}" destId="{CAA6C266-A014-4987-AFC4-A069D6DF3EE7}" srcOrd="7" destOrd="0" presId="urn:microsoft.com/office/officeart/2008/layout/CircularPictureCallout"/>
    <dgm:cxn modelId="{03381E72-2671-40A6-8457-13405CBFCF69}" type="presParOf" srcId="{CAA6C266-A014-4987-AFC4-A069D6DF3EE7}" destId="{90CA4340-56DD-4ADD-BB53-CFD1729B52B6}" srcOrd="0" destOrd="0" presId="urn:microsoft.com/office/officeart/2008/layout/CircularPictureCallout"/>
    <dgm:cxn modelId="{6E7D6886-EC7D-45B5-B9E0-59BAEB64B5FA}" type="presParOf" srcId="{419033F7-E2E7-4B5C-A719-5B83759EAC4A}" destId="{0AB4F582-0D09-4D93-811B-894846ADE763}" srcOrd="8" destOrd="0" presId="urn:microsoft.com/office/officeart/2008/layout/CircularPictureCallout"/>
    <dgm:cxn modelId="{73EDEAC0-C2AB-4D43-A28E-83DEA713E760}" type="presParOf" srcId="{0AB4F582-0D09-4D93-811B-894846ADE763}" destId="{66186D56-37FF-41ED-8E3B-640C685EFFE1}" srcOrd="0" destOrd="0" presId="urn:microsoft.com/office/officeart/2008/layout/CircularPictureCallout"/>
    <dgm:cxn modelId="{F96791D8-C30D-4E32-830B-A851A3CD8330}" type="presParOf" srcId="{419033F7-E2E7-4B5C-A719-5B83759EAC4A}" destId="{2D3D6933-59FC-430E-9668-FC7E9CE2944F}" srcOrd="9" destOrd="0" presId="urn:microsoft.com/office/officeart/2008/layout/CircularPictureCallout"/>
    <dgm:cxn modelId="{C2981F29-128D-4AC3-803C-615E2D649E73}" type="presParOf" srcId="{419033F7-E2E7-4B5C-A719-5B83759EAC4A}" destId="{B877D56E-5C0B-4335-903C-14E87E370067}" srcOrd="10" destOrd="0" presId="urn:microsoft.com/office/officeart/2008/layout/CircularPictureCallout"/>
    <dgm:cxn modelId="{EC9BBCC2-0F06-4992-8247-3632230F7615}" type="presParOf" srcId="{B877D56E-5C0B-4335-903C-14E87E370067}" destId="{69AEADAA-3B86-41B3-BFFF-C3E8B4C3E242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3D6933-59FC-430E-9668-FC7E9CE2944F}">
      <dsp:nvSpPr>
        <dsp:cNvPr id="0" name=""/>
        <dsp:cNvSpPr/>
      </dsp:nvSpPr>
      <dsp:spPr>
        <a:xfrm>
          <a:off x="2005193" y="3643788"/>
          <a:ext cx="3949560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79CE47-553D-4153-ACA6-63B9B04C7F26}">
      <dsp:nvSpPr>
        <dsp:cNvPr id="0" name=""/>
        <dsp:cNvSpPr/>
      </dsp:nvSpPr>
      <dsp:spPr>
        <a:xfrm>
          <a:off x="2005193" y="2266950"/>
          <a:ext cx="3383089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8F7B57-98EB-458F-8F52-5F3245FFC080}">
      <dsp:nvSpPr>
        <dsp:cNvPr id="0" name=""/>
        <dsp:cNvSpPr/>
      </dsp:nvSpPr>
      <dsp:spPr>
        <a:xfrm>
          <a:off x="2005193" y="890111"/>
          <a:ext cx="3949560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4FE560-D91F-4933-A8EB-692FD0DD7F0F}">
      <dsp:nvSpPr>
        <dsp:cNvPr id="0" name=""/>
        <dsp:cNvSpPr/>
      </dsp:nvSpPr>
      <dsp:spPr>
        <a:xfrm>
          <a:off x="0" y="266718"/>
          <a:ext cx="3933825" cy="3933825"/>
        </a:xfrm>
        <a:prstGeom prst="ellipse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</dsp:sp>
    <dsp:sp modelId="{002230BB-3BCC-4952-B73D-623E44BACECF}">
      <dsp:nvSpPr>
        <dsp:cNvPr id="0" name=""/>
        <dsp:cNvSpPr/>
      </dsp:nvSpPr>
      <dsp:spPr>
        <a:xfrm>
          <a:off x="746369" y="2388898"/>
          <a:ext cx="2517648" cy="129816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746369" y="2388898"/>
        <a:ext cx="2517648" cy="1298162"/>
      </dsp:txXfrm>
    </dsp:sp>
    <dsp:sp modelId="{76C1A3F8-F65B-4F32-8D00-52CA5B1D1300}">
      <dsp:nvSpPr>
        <dsp:cNvPr id="0" name=""/>
        <dsp:cNvSpPr/>
      </dsp:nvSpPr>
      <dsp:spPr>
        <a:xfrm>
          <a:off x="5364680" y="300037"/>
          <a:ext cx="1180147" cy="1180147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57E791-3063-4043-9B59-16A569A6ED48}">
      <dsp:nvSpPr>
        <dsp:cNvPr id="0" name=""/>
        <dsp:cNvSpPr/>
      </dsp:nvSpPr>
      <dsp:spPr>
        <a:xfrm>
          <a:off x="6544827" y="300037"/>
          <a:ext cx="1284541" cy="11801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0" rIns="83820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Equitable Use</a:t>
          </a:r>
        </a:p>
      </dsp:txBody>
      <dsp:txXfrm>
        <a:off x="6544827" y="300037"/>
        <a:ext cx="1284541" cy="1180147"/>
      </dsp:txXfrm>
    </dsp:sp>
    <dsp:sp modelId="{F71684C7-D2F9-4E4D-81D8-B9381F037F6B}">
      <dsp:nvSpPr>
        <dsp:cNvPr id="0" name=""/>
        <dsp:cNvSpPr/>
      </dsp:nvSpPr>
      <dsp:spPr>
        <a:xfrm>
          <a:off x="4798209" y="1676876"/>
          <a:ext cx="1180147" cy="1180147"/>
        </a:xfrm>
        <a:prstGeom prst="ellipse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CA4340-56DD-4ADD-BB53-CFD1729B52B6}">
      <dsp:nvSpPr>
        <dsp:cNvPr id="0" name=""/>
        <dsp:cNvSpPr/>
      </dsp:nvSpPr>
      <dsp:spPr>
        <a:xfrm>
          <a:off x="5978356" y="1676876"/>
          <a:ext cx="1277017" cy="11801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0" rIns="83820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>
              <a:solidFill>
                <a:schemeClr val="tx1"/>
              </a:solidFill>
            </a:rPr>
            <a:t>Flexibility in </a:t>
          </a:r>
          <a:r>
            <a:rPr lang="en-US" sz="2200" kern="1200" dirty="0"/>
            <a:t>Use</a:t>
          </a:r>
        </a:p>
      </dsp:txBody>
      <dsp:txXfrm>
        <a:off x="5978356" y="1676876"/>
        <a:ext cx="1277017" cy="1180147"/>
      </dsp:txXfrm>
    </dsp:sp>
    <dsp:sp modelId="{66186D56-37FF-41ED-8E3B-640C685EFFE1}">
      <dsp:nvSpPr>
        <dsp:cNvPr id="0" name=""/>
        <dsp:cNvSpPr/>
      </dsp:nvSpPr>
      <dsp:spPr>
        <a:xfrm>
          <a:off x="5364680" y="3053714"/>
          <a:ext cx="1180147" cy="1180147"/>
        </a:xfrm>
        <a:prstGeom prst="ellipse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AEADAA-3B86-41B3-BFFF-C3E8B4C3E242}">
      <dsp:nvSpPr>
        <dsp:cNvPr id="0" name=""/>
        <dsp:cNvSpPr/>
      </dsp:nvSpPr>
      <dsp:spPr>
        <a:xfrm>
          <a:off x="6544827" y="3053714"/>
          <a:ext cx="1131417" cy="11801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0" rIns="83820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/>
            <a:t>Simple and Intuitive Use</a:t>
          </a:r>
        </a:p>
      </dsp:txBody>
      <dsp:txXfrm>
        <a:off x="6544827" y="3053714"/>
        <a:ext cx="1131417" cy="11801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3D6933-59FC-430E-9668-FC7E9CE2944F}">
      <dsp:nvSpPr>
        <dsp:cNvPr id="0" name=""/>
        <dsp:cNvSpPr/>
      </dsp:nvSpPr>
      <dsp:spPr>
        <a:xfrm>
          <a:off x="2317503" y="4076700"/>
          <a:ext cx="4590288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79CE47-553D-4153-ACA6-63B9B04C7F26}">
      <dsp:nvSpPr>
        <dsp:cNvPr id="0" name=""/>
        <dsp:cNvSpPr/>
      </dsp:nvSpPr>
      <dsp:spPr>
        <a:xfrm>
          <a:off x="2317503" y="2476499"/>
          <a:ext cx="3931920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8F7B57-98EB-458F-8F52-5F3245FFC080}">
      <dsp:nvSpPr>
        <dsp:cNvPr id="0" name=""/>
        <dsp:cNvSpPr/>
      </dsp:nvSpPr>
      <dsp:spPr>
        <a:xfrm>
          <a:off x="2317503" y="876300"/>
          <a:ext cx="4590288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4FE560-D91F-4933-A8EB-692FD0DD7F0F}">
      <dsp:nvSpPr>
        <dsp:cNvPr id="0" name=""/>
        <dsp:cNvSpPr/>
      </dsp:nvSpPr>
      <dsp:spPr>
        <a:xfrm>
          <a:off x="0" y="151775"/>
          <a:ext cx="4572000" cy="4572000"/>
        </a:xfrm>
        <a:prstGeom prst="ellipse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</dsp:sp>
    <dsp:sp modelId="{002230BB-3BCC-4952-B73D-623E44BACECF}">
      <dsp:nvSpPr>
        <dsp:cNvPr id="0" name=""/>
        <dsp:cNvSpPr/>
      </dsp:nvSpPr>
      <dsp:spPr>
        <a:xfrm>
          <a:off x="854463" y="2618231"/>
          <a:ext cx="2926080" cy="150876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/>
        </a:p>
      </dsp:txBody>
      <dsp:txXfrm>
        <a:off x="854463" y="2618231"/>
        <a:ext cx="2926080" cy="1508760"/>
      </dsp:txXfrm>
    </dsp:sp>
    <dsp:sp modelId="{76C1A3F8-F65B-4F32-8D00-52CA5B1D1300}">
      <dsp:nvSpPr>
        <dsp:cNvPr id="0" name=""/>
        <dsp:cNvSpPr/>
      </dsp:nvSpPr>
      <dsp:spPr>
        <a:xfrm>
          <a:off x="6221991" y="190499"/>
          <a:ext cx="1371600" cy="1371600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57E791-3063-4043-9B59-16A569A6ED48}">
      <dsp:nvSpPr>
        <dsp:cNvPr id="0" name=""/>
        <dsp:cNvSpPr/>
      </dsp:nvSpPr>
      <dsp:spPr>
        <a:xfrm>
          <a:off x="7593591" y="190499"/>
          <a:ext cx="1359455" cy="1371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0" rIns="72390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-</a:t>
          </a:r>
          <a:r>
            <a:rPr lang="en-US" sz="1900" b="1" kern="1200" dirty="0"/>
            <a:t>Perceptible</a:t>
          </a:r>
          <a:r>
            <a:rPr lang="en-US" sz="1900" kern="1200" dirty="0"/>
            <a:t> </a:t>
          </a:r>
          <a:r>
            <a:rPr lang="en-US" sz="1900" b="1" kern="1200" dirty="0"/>
            <a:t>Information</a:t>
          </a:r>
        </a:p>
      </dsp:txBody>
      <dsp:txXfrm>
        <a:off x="7593591" y="190499"/>
        <a:ext cx="1359455" cy="1371600"/>
      </dsp:txXfrm>
    </dsp:sp>
    <dsp:sp modelId="{F71684C7-D2F9-4E4D-81D8-B9381F037F6B}">
      <dsp:nvSpPr>
        <dsp:cNvPr id="0" name=""/>
        <dsp:cNvSpPr/>
      </dsp:nvSpPr>
      <dsp:spPr>
        <a:xfrm>
          <a:off x="5563623" y="1790699"/>
          <a:ext cx="1371600" cy="1371600"/>
        </a:xfrm>
        <a:prstGeom prst="ellipse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CA4340-56DD-4ADD-BB53-CFD1729B52B6}">
      <dsp:nvSpPr>
        <dsp:cNvPr id="0" name=""/>
        <dsp:cNvSpPr/>
      </dsp:nvSpPr>
      <dsp:spPr>
        <a:xfrm>
          <a:off x="6935223" y="1790699"/>
          <a:ext cx="2177272" cy="1371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0" rIns="72390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/>
            <a:t>- Tolerance for Error</a:t>
          </a:r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b="1" kern="1200" dirty="0"/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/>
            <a:t>- Low Physical Effort</a:t>
          </a:r>
        </a:p>
      </dsp:txBody>
      <dsp:txXfrm>
        <a:off x="6935223" y="1790699"/>
        <a:ext cx="2177272" cy="1371600"/>
      </dsp:txXfrm>
    </dsp:sp>
    <dsp:sp modelId="{66186D56-37FF-41ED-8E3B-640C685EFFE1}">
      <dsp:nvSpPr>
        <dsp:cNvPr id="0" name=""/>
        <dsp:cNvSpPr/>
      </dsp:nvSpPr>
      <dsp:spPr>
        <a:xfrm>
          <a:off x="6221991" y="3390900"/>
          <a:ext cx="1371600" cy="1371600"/>
        </a:xfrm>
        <a:prstGeom prst="ellipse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AEADAA-3B86-41B3-BFFF-C3E8B4C3E242}">
      <dsp:nvSpPr>
        <dsp:cNvPr id="0" name=""/>
        <dsp:cNvSpPr/>
      </dsp:nvSpPr>
      <dsp:spPr>
        <a:xfrm>
          <a:off x="7593591" y="3390900"/>
          <a:ext cx="1136999" cy="1371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0" rIns="72390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/>
            <a:t>- Size and Space for Approach and Use</a:t>
          </a:r>
        </a:p>
      </dsp:txBody>
      <dsp:txXfrm>
        <a:off x="7593591" y="3390900"/>
        <a:ext cx="1136999" cy="13716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08CA99-7CDB-43F9-B9F5-9C1B165BF00D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825106-3C0D-4403-B0D4-D65E4C05A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769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Equitable</a:t>
            </a:r>
            <a:r>
              <a:rPr lang="en-US" baseline="0" dirty="0"/>
              <a:t> Use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4F606-C31D-4BEC-A637-A2A93DF21B0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723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Equitable</a:t>
            </a:r>
            <a:r>
              <a:rPr lang="en-US" baseline="0" dirty="0"/>
              <a:t> Use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4F606-C31D-4BEC-A637-A2A93DF21B0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723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C65A3-F0BE-49BC-B857-D9138383DE00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079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C65A3-F0BE-49BC-B857-D9138383DE00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038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C65A3-F0BE-49BC-B857-D9138383DE00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356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BDF9F-C5ED-4C8E-9968-79E6994CF1BE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11BAD-5569-478A-8AB1-EEDF9DF949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BDF9F-C5ED-4C8E-9968-79E6994CF1BE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11BAD-5569-478A-8AB1-EEDF9DF949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BDF9F-C5ED-4C8E-9968-79E6994CF1BE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11BAD-5569-478A-8AB1-EEDF9DF949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BDF9F-C5ED-4C8E-9968-79E6994CF1BE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11BAD-5569-478A-8AB1-EEDF9DF949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BDF9F-C5ED-4C8E-9968-79E6994CF1BE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11BAD-5569-478A-8AB1-EEDF9DF949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BDF9F-C5ED-4C8E-9968-79E6994CF1BE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11BAD-5569-478A-8AB1-EEDF9DF9498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BDF9F-C5ED-4C8E-9968-79E6994CF1BE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11BAD-5569-478A-8AB1-EEDF9DF949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BDF9F-C5ED-4C8E-9968-79E6994CF1BE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11BAD-5569-478A-8AB1-EEDF9DF949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BDF9F-C5ED-4C8E-9968-79E6994CF1BE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11BAD-5569-478A-8AB1-EEDF9DF949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BDF9F-C5ED-4C8E-9968-79E6994CF1BE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3D11BAD-5569-478A-8AB1-EEDF9DF949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BDF9F-C5ED-4C8E-9968-79E6994CF1BE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11BAD-5569-478A-8AB1-EEDF9DF949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C5FBDF9F-C5ED-4C8E-9968-79E6994CF1BE}" type="datetimeFigureOut">
              <a:rPr lang="en-US" smtClean="0"/>
              <a:t>5/30/2018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03D11BAD-5569-478A-8AB1-EEDF9DF9498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u="sng" dirty="0"/>
              <a:t>Universal Design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A Strategy for Aging well</a:t>
            </a:r>
          </a:p>
        </p:txBody>
      </p:sp>
    </p:spTree>
    <p:extLst>
      <p:ext uri="{BB962C8B-B14F-4D97-AF65-F5344CB8AC3E}">
        <p14:creationId xmlns:p14="http://schemas.microsoft.com/office/powerpoint/2010/main" val="218097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28600"/>
            <a:ext cx="7520940" cy="685800"/>
          </a:xfrm>
        </p:spPr>
        <p:txBody>
          <a:bodyPr/>
          <a:lstStyle/>
          <a:p>
            <a:r>
              <a:rPr lang="en-US" dirty="0"/>
              <a:t>Seeing Universal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Planners and designers are in a unique position to facilitate positive change in how effectively home environments work for residents of all ages and abilities</a:t>
            </a:r>
          </a:p>
          <a:p>
            <a:r>
              <a:rPr lang="en-US" sz="3200" dirty="0"/>
              <a:t>Each room design, finish and product selection is an opportunity to improve usability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0" y="4495800"/>
            <a:ext cx="3352800" cy="221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21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Universal Design in New Construction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58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="" xmlns:a16="http://schemas.microsoft.com/office/drawing/2014/main" id="{37587EB7-0DBB-4378-B6BE-E44594BFD859}"/>
              </a:ext>
            </a:extLst>
          </p:cNvPr>
          <p:cNvSpPr txBox="1">
            <a:spLocks/>
          </p:cNvSpPr>
          <p:nvPr/>
        </p:nvSpPr>
        <p:spPr>
          <a:xfrm>
            <a:off x="4953001" y="762000"/>
            <a:ext cx="4191000" cy="58056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Kalinga" pitchFamily="34" charset="0"/>
                <a:ea typeface="+mn-ea"/>
                <a:cs typeface="Kalinga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“I’m the result of being raised with my grandparents in my home. I saw my grandparents over the course of their lives…. And I realized in a quite young age that there was nothing wrong with my grandma. She wasn’t broken. But the tools we gave her were inadequate.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If we take choice away from consumers, we have failed them by design. </a:t>
            </a:r>
            <a:r>
              <a:rPr lang="en-US" b="1" dirty="0">
                <a:solidFill>
                  <a:schemeClr val="tx1"/>
                </a:solidFill>
              </a:rPr>
              <a:t>Because it is only with choice that we have control over the quality of our lives.”</a:t>
            </a:r>
          </a:p>
          <a:p>
            <a:endParaRPr lang="en-US" b="1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Patricia Moore - American industrial designer, gerontologist, and author.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5BB7215-A643-444A-B3B6-32AC0D67C7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54378" cy="610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41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810000" y="457200"/>
            <a:ext cx="48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Kalinga" pitchFamily="34" charset="0"/>
                <a:cs typeface="Kalinga" pitchFamily="34" charset="0"/>
              </a:rPr>
              <a:t>ENTRIES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5486400" y="1066800"/>
            <a:ext cx="3581399" cy="3820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ea typeface="Times New Roman" pitchFamily="18" charset="0"/>
                <a:cs typeface="Arial" charset="0"/>
              </a:rPr>
              <a:t>	Landscape walkways in place of traditional ramps</a:t>
            </a:r>
          </a:p>
          <a:p>
            <a:pPr marL="342900" indent="-342900">
              <a:spcBef>
                <a:spcPct val="20000"/>
              </a:spcBef>
            </a:pPr>
            <a:endParaRPr lang="en-US" sz="2000" dirty="0">
              <a:solidFill>
                <a:prstClr val="black">
                  <a:lumMod val="75000"/>
                  <a:lumOff val="25000"/>
                </a:prstClr>
              </a:solidFill>
              <a:ea typeface="Times New Roman" pitchFamily="18" charset="0"/>
              <a:cs typeface="Arial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ea typeface="Times New Roman" pitchFamily="18" charset="0"/>
                <a:cs typeface="Arial" charset="0"/>
              </a:rPr>
              <a:t>	Opportunity to incorporate garden beds</a:t>
            </a:r>
          </a:p>
          <a:p>
            <a:pPr marL="342900" indent="-342900">
              <a:spcBef>
                <a:spcPct val="20000"/>
              </a:spcBef>
            </a:pPr>
            <a:endParaRPr lang="en-US" sz="2000" dirty="0">
              <a:solidFill>
                <a:prstClr val="black">
                  <a:lumMod val="75000"/>
                  <a:lumOff val="25000"/>
                </a:prstClr>
              </a:solidFill>
              <a:ea typeface="Times New Roman" pitchFamily="18" charset="0"/>
              <a:cs typeface="Arial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ea typeface="Times New Roman" pitchFamily="18" charset="0"/>
                <a:cs typeface="Arial" charset="0"/>
              </a:rPr>
              <a:t>	Enables everyone to take the same route including carts, strollers, wagons</a:t>
            </a:r>
          </a:p>
          <a:p>
            <a:pPr marL="342900" indent="-342900">
              <a:spcBef>
                <a:spcPct val="20000"/>
              </a:spcBef>
            </a:pPr>
            <a:endParaRPr lang="en-US" sz="2000" dirty="0">
              <a:solidFill>
                <a:prstClr val="black">
                  <a:lumMod val="75000"/>
                  <a:lumOff val="25000"/>
                </a:prstClr>
              </a:solidFill>
              <a:ea typeface="Times New Roman" pitchFamily="18" charset="0"/>
              <a:cs typeface="Arial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ea typeface="Times New Roman" pitchFamily="18" charset="0"/>
                <a:cs typeface="Arial" charset="0"/>
              </a:rPr>
              <a:t>	Maine Weather Protection</a:t>
            </a:r>
          </a:p>
          <a:p>
            <a:pPr marL="342900" indent="-342900">
              <a:spcBef>
                <a:spcPct val="20000"/>
              </a:spcBef>
            </a:pPr>
            <a:endParaRPr lang="en-US" sz="2000" dirty="0">
              <a:solidFill>
                <a:prstClr val="black">
                  <a:lumMod val="75000"/>
                  <a:lumOff val="25000"/>
                </a:prstClr>
              </a:solidFill>
              <a:ea typeface="Times New Roman" pitchFamily="18" charset="0"/>
              <a:cs typeface="Arial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ea typeface="Times New Roman" pitchFamily="18" charset="0"/>
                <a:cs typeface="Arial" charset="0"/>
              </a:rPr>
              <a:t>	Glazing in door</a:t>
            </a:r>
          </a:p>
          <a:p>
            <a:pPr marL="342900" indent="-342900">
              <a:spcBef>
                <a:spcPct val="20000"/>
              </a:spcBef>
            </a:pPr>
            <a:endParaRPr lang="en-US" sz="2000" dirty="0">
              <a:solidFill>
                <a:prstClr val="black">
                  <a:lumMod val="75000"/>
                  <a:lumOff val="25000"/>
                </a:prstClr>
              </a:solidFill>
              <a:ea typeface="Times New Roman" pitchFamily="18" charset="0"/>
              <a:cs typeface="Arial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ea typeface="Times New Roman" pitchFamily="18" charset="0"/>
                <a:cs typeface="Arial" charset="0"/>
              </a:rPr>
              <a:t>	Emergency Exit plan?</a:t>
            </a:r>
          </a:p>
        </p:txBody>
      </p:sp>
      <p:pic>
        <p:nvPicPr>
          <p:cNvPr id="12" name="Picture 3" descr="20140617_134304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48" y="0"/>
            <a:ext cx="566936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94D7774A-03E2-4D46-A1E2-9E8B603F7F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9800" y="2879000"/>
            <a:ext cx="3467613" cy="18170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CDC9A8F-5408-4EC1-AD59-321C553EC02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883119"/>
            <a:ext cx="2133600" cy="37930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31992C0B-3537-4E80-A323-FD58D22091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9800" y="4744641"/>
            <a:ext cx="3467613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09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609600" y="0"/>
            <a:ext cx="77724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Kalinga" pitchFamily="34" charset="0"/>
                <a:ea typeface="+mj-ea"/>
                <a:cs typeface="Kalinga" pitchFamily="34" charset="0"/>
              </a:rPr>
              <a:t>BATHROOMS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Kalinga" pitchFamily="34" charset="0"/>
              <a:ea typeface="+mj-ea"/>
              <a:cs typeface="Kalinga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953000" y="1219200"/>
            <a:ext cx="3889375" cy="153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85800" lvl="0" indent="-342900">
              <a:lnSpc>
                <a:spcPts val="25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Full bathroom on main floor.</a:t>
            </a:r>
          </a:p>
          <a:p>
            <a:pPr marL="685800" lvl="0" indent="-342900">
              <a:lnSpc>
                <a:spcPts val="25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Reinforcement in walls for grab bars</a:t>
            </a:r>
          </a:p>
          <a:p>
            <a:pPr marL="685800" lvl="0" indent="-342900">
              <a:lnSpc>
                <a:spcPts val="25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Open floor space around one side of toilet</a:t>
            </a:r>
          </a:p>
          <a:p>
            <a:pPr marL="685800" lvl="0" indent="-342900">
              <a:lnSpc>
                <a:spcPts val="25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Slip resistant flooring</a:t>
            </a:r>
          </a:p>
          <a:p>
            <a:pPr marL="685800" lvl="0" indent="-342900">
              <a:lnSpc>
                <a:spcPts val="25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Lighting over shower/toilet/sink</a:t>
            </a:r>
          </a:p>
          <a:p>
            <a:pPr marL="685800" lvl="0" indent="-342900">
              <a:lnSpc>
                <a:spcPts val="25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 Contrasting colors</a:t>
            </a:r>
          </a:p>
          <a:p>
            <a:pPr marL="685800" lvl="0" indent="-342900">
              <a:lnSpc>
                <a:spcPts val="25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Low or full height mirror</a:t>
            </a:r>
          </a:p>
          <a:p>
            <a:pPr marL="685800" lvl="0" indent="-342900">
              <a:lnSpc>
                <a:spcPts val="25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Mount medicine cabinet to side of sink</a:t>
            </a:r>
          </a:p>
          <a:p>
            <a:pPr marL="342900" lvl="0">
              <a:lnSpc>
                <a:spcPts val="2500"/>
              </a:lnSpc>
              <a:spcBef>
                <a:spcPct val="20000"/>
              </a:spcBef>
            </a:pPr>
            <a:endParaRPr lang="en-US" sz="2000" dirty="0">
              <a:solidFill>
                <a:srgbClr val="002060"/>
              </a:solidFill>
              <a:latin typeface="Kalinga" pitchFamily="34" charset="0"/>
              <a:ea typeface="Times New Roman" pitchFamily="18" charset="0"/>
              <a:cs typeface="Kaling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041805" cy="3352800"/>
          </a:xfrm>
          <a:prstGeom prst="rect">
            <a:avLst/>
          </a:prstGeom>
        </p:spPr>
      </p:pic>
      <p:pic>
        <p:nvPicPr>
          <p:cNvPr id="5" name="Picture 4" descr="Hathaway Creative Center Rentals - Waterville, ME | Apartments.com - Mozilla Firefox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429000"/>
            <a:ext cx="5041805" cy="3262379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066800" y="5334000"/>
            <a:ext cx="2590800" cy="10668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762000" y="5257800"/>
            <a:ext cx="1981200" cy="1219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71254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428958" y="987400"/>
            <a:ext cx="5794442" cy="53371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22358" y="374560"/>
            <a:ext cx="7772400" cy="533400"/>
          </a:xfrm>
        </p:spPr>
        <p:txBody>
          <a:bodyPr>
            <a:noAutofit/>
          </a:bodyPr>
          <a:lstStyle/>
          <a:p>
            <a:pPr algn="r"/>
            <a:r>
              <a:rPr lang="en-US" sz="28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“Usable” vs. 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UNIVERSAL </a:t>
            </a:r>
            <a:endParaRPr lang="en-US" sz="2800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676400" y="6477000"/>
            <a:ext cx="670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/>
          <a:lstStyle/>
          <a:p>
            <a:pPr algn="r"/>
            <a:r>
              <a:rPr lang="en-US" sz="1600" b="1" i="1" dirty="0"/>
              <a:t>From FHA Design Guide  and  Center for Universal Design</a:t>
            </a:r>
            <a:r>
              <a:rPr lang="en-US" sz="1600" b="1" i="1" dirty="0">
                <a:solidFill>
                  <a:srgbClr val="3333CC"/>
                </a:solidFill>
              </a:rPr>
              <a:t> </a:t>
            </a:r>
            <a:br>
              <a:rPr lang="en-US" sz="1600" b="1" i="1" dirty="0">
                <a:solidFill>
                  <a:srgbClr val="3333CC"/>
                </a:solidFill>
              </a:rPr>
            </a:br>
            <a:endParaRPr lang="en-US" b="1" i="1" dirty="0">
              <a:solidFill>
                <a:srgbClr val="3333CC"/>
              </a:solidFill>
            </a:endParaRPr>
          </a:p>
        </p:txBody>
      </p:sp>
      <p:pic>
        <p:nvPicPr>
          <p:cNvPr id="7" name="Picture 6" descr="Multifamily housing ConfusionB03 mini-1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0" y="762000"/>
            <a:ext cx="3602388" cy="572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70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81001"/>
            <a:ext cx="7772400" cy="533400"/>
          </a:xfrm>
        </p:spPr>
        <p:txBody>
          <a:bodyPr>
            <a:noAutofit/>
          </a:bodyPr>
          <a:lstStyle/>
          <a:p>
            <a:pPr algn="r"/>
            <a:r>
              <a:rPr lang="en-US" sz="28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“Usable” vs. ACTUALLY USABLE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722AB4B-9E88-425A-9953-B9645D3052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470" y="228600"/>
            <a:ext cx="8875059" cy="6400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1F708A76-9C45-454F-9A7E-AF175853CE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876" y="6186615"/>
            <a:ext cx="2286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/>
          <a:lstStyle/>
          <a:p>
            <a:pPr algn="r"/>
            <a:r>
              <a:rPr lang="en-US" sz="1600" b="1" i="1" dirty="0"/>
              <a:t>From FHA Design Guide</a:t>
            </a:r>
            <a:r>
              <a:rPr lang="en-US" sz="1600" b="1" i="1" dirty="0">
                <a:solidFill>
                  <a:srgbClr val="3333CC"/>
                </a:solidFill>
              </a:rPr>
              <a:t/>
            </a:r>
            <a:br>
              <a:rPr lang="en-US" sz="1600" b="1" i="1" dirty="0">
                <a:solidFill>
                  <a:srgbClr val="3333CC"/>
                </a:solidFill>
              </a:rPr>
            </a:br>
            <a:endParaRPr lang="en-US" b="1" i="1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15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>
            <a:spLocks noGrp="1"/>
          </p:cNvSpPr>
          <p:nvPr>
            <p:ph type="body" idx="4294967295"/>
          </p:nvPr>
        </p:nvSpPr>
        <p:spPr>
          <a:xfrm>
            <a:off x="5712941" y="1349826"/>
            <a:ext cx="3429000" cy="114300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Not a public restroom, it is someone’s home that they use everyday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5199" y="2743200"/>
            <a:ext cx="2057401" cy="1828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429001" cy="6652277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52400" y="3276600"/>
            <a:ext cx="3352800" cy="1371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8992" y="0"/>
            <a:ext cx="2063608" cy="26996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3118" y="3119684"/>
            <a:ext cx="2420363" cy="35325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5199" y="4648200"/>
            <a:ext cx="2075005" cy="19911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F672804-1D12-4F21-935C-59A7E8B55A4B}"/>
              </a:ext>
            </a:extLst>
          </p:cNvPr>
          <p:cNvSpPr txBox="1"/>
          <p:nvPr/>
        </p:nvSpPr>
        <p:spPr>
          <a:xfrm>
            <a:off x="4114800" y="407506"/>
            <a:ext cx="48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Kalinga" pitchFamily="34" charset="0"/>
                <a:cs typeface="Kalinga" pitchFamily="34" charset="0"/>
              </a:rPr>
              <a:t>Equality/Flexibility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Kalinga" pitchFamily="34" charset="0"/>
              <a:cs typeface="Kaling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37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810000" y="457200"/>
            <a:ext cx="48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Kalinga" pitchFamily="34" charset="0"/>
                <a:cs typeface="Kalinga" pitchFamily="34" charset="0"/>
              </a:rPr>
              <a:t>Equality/Flexibility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Kalinga" pitchFamily="34" charset="0"/>
              <a:cs typeface="Kaling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23" y="3378819"/>
            <a:ext cx="5037305" cy="33227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029200" cy="3352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5401" y="4004949"/>
            <a:ext cx="1828799" cy="2668948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029200" y="6324600"/>
            <a:ext cx="2438399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lvl="0">
              <a:lnSpc>
                <a:spcPts val="2500"/>
              </a:lnSpc>
              <a:spcBef>
                <a:spcPct val="20000"/>
              </a:spcBef>
            </a:pPr>
            <a:r>
              <a:rPr lang="en-US" sz="1000" dirty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Paragon Kitchens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80474" y="6320588"/>
            <a:ext cx="3048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lvl="0">
              <a:lnSpc>
                <a:spcPts val="2500"/>
              </a:lnSpc>
              <a:spcBef>
                <a:spcPct val="20000"/>
              </a:spcBef>
            </a:pPr>
            <a:r>
              <a:rPr lang="en-US" sz="1000" dirty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Senatore Architecture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80474" y="2971800"/>
            <a:ext cx="3048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lvl="0">
              <a:lnSpc>
                <a:spcPts val="2500"/>
              </a:lnSpc>
              <a:spcBef>
                <a:spcPct val="20000"/>
              </a:spcBef>
            </a:pPr>
            <a:r>
              <a:rPr lang="en-US" sz="1000" dirty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Senatore Architecture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5401" y="1130032"/>
            <a:ext cx="4038599" cy="2756168"/>
          </a:xfrm>
          <a:prstGeom prst="rect">
            <a:avLst/>
          </a:prstGeom>
        </p:spPr>
      </p:pic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5217811" y="3570321"/>
            <a:ext cx="2514600" cy="239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1000" dirty="0">
                <a:solidFill>
                  <a:schemeClr val="bg1"/>
                </a:solidFill>
                <a:latin typeface="+mj-lt"/>
                <a:ea typeface="Times New Roman" pitchFamily="18" charset="0"/>
                <a:cs typeface="Arial" charset="0"/>
              </a:rPr>
              <a:t>MIKITEN ARCHITECTS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EA59BF0-1E27-4909-B0B5-A8BBA3FDBDB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0401" y="3998771"/>
            <a:ext cx="2133600" cy="267512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95677871-ADBF-4A62-A340-06BE41BA04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8778" y="6275173"/>
            <a:ext cx="2438399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lvl="0">
              <a:lnSpc>
                <a:spcPts val="2500"/>
              </a:lnSpc>
              <a:spcBef>
                <a:spcPct val="20000"/>
              </a:spcBef>
            </a:pPr>
            <a:r>
              <a:rPr lang="en-US" sz="1000" dirty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LIFEHOUSE TM</a:t>
            </a:r>
          </a:p>
        </p:txBody>
      </p:sp>
    </p:spTree>
    <p:extLst>
      <p:ext uri="{BB962C8B-B14F-4D97-AF65-F5344CB8AC3E}">
        <p14:creationId xmlns:p14="http://schemas.microsoft.com/office/powerpoint/2010/main" val="141723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F800976-FACB-4240-A7D3-CD3E9D54A7E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5ED6DA8-E770-4963-9CFE-CE90EBEA1DC6}"/>
              </a:ext>
            </a:extLst>
          </p:cNvPr>
          <p:cNvSpPr txBox="1"/>
          <p:nvPr/>
        </p:nvSpPr>
        <p:spPr>
          <a:xfrm>
            <a:off x="76200" y="5562600"/>
            <a:ext cx="90678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cs typeface="Kalinga" pitchFamily="34" charset="0"/>
              </a:rPr>
              <a:t>John Gordon Architect</a:t>
            </a:r>
          </a:p>
          <a:p>
            <a:r>
              <a:rPr lang="en-US" sz="2800" dirty="0">
                <a:solidFill>
                  <a:schemeClr val="bg1"/>
                </a:solidFill>
                <a:cs typeface="Kalinga" pitchFamily="34" charset="0"/>
              </a:rPr>
              <a:t>http://aiamaine.me/project/363house/</a:t>
            </a:r>
          </a:p>
          <a:p>
            <a:pPr algn="r"/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Kalinga" pitchFamily="34" charset="0"/>
              <a:cs typeface="Kaling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77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Universal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The design of products and environments to be usable by all people to the greatest extent possible, without the need for adaptation or specialized design.  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- Ron Mace, NCSU                  </a:t>
            </a:r>
          </a:p>
          <a:p>
            <a:endParaRPr lang="en-US" sz="28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Human Centered Design</a:t>
            </a:r>
          </a:p>
          <a:p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Inclusive Design</a:t>
            </a:r>
          </a:p>
          <a:p>
            <a:r>
              <a:rPr lang="en-US" sz="2800" dirty="0">
                <a:solidFill>
                  <a:schemeClr val="bg2">
                    <a:lumMod val="25000"/>
                  </a:schemeClr>
                </a:solidFill>
              </a:rPr>
              <a:t>Design for All</a:t>
            </a:r>
            <a:endParaRPr lang="en-US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2298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BCBB29E-8006-49E4-8066-8F4395B470A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438F73C-37C5-4C52-89AF-6C8174220A87}"/>
              </a:ext>
            </a:extLst>
          </p:cNvPr>
          <p:cNvSpPr txBox="1"/>
          <p:nvPr/>
        </p:nvSpPr>
        <p:spPr>
          <a:xfrm>
            <a:off x="228600" y="5596116"/>
            <a:ext cx="90678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cs typeface="Kalinga" pitchFamily="34" charset="0"/>
              </a:rPr>
              <a:t>John Gordon Architect</a:t>
            </a:r>
          </a:p>
          <a:p>
            <a:r>
              <a:rPr lang="en-US" sz="2800" dirty="0">
                <a:solidFill>
                  <a:schemeClr val="bg1"/>
                </a:solidFill>
                <a:cs typeface="Kalinga" pitchFamily="34" charset="0"/>
              </a:rPr>
              <a:t>http://aiamaine.me/project/363house/</a:t>
            </a:r>
          </a:p>
          <a:p>
            <a:pPr algn="r"/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Kalinga" pitchFamily="34" charset="0"/>
              <a:cs typeface="Kaling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03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F82786C-597A-4659-AD48-2D5645D5C3E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5ED6DA8-E770-4963-9CFE-CE90EBEA1DC6}"/>
              </a:ext>
            </a:extLst>
          </p:cNvPr>
          <p:cNvSpPr txBox="1"/>
          <p:nvPr/>
        </p:nvSpPr>
        <p:spPr>
          <a:xfrm>
            <a:off x="1600200" y="6248400"/>
            <a:ext cx="48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cs typeface="Kalinga" pitchFamily="34" charset="0"/>
              </a:rPr>
              <a:t>John Gordon Architect</a:t>
            </a:r>
          </a:p>
          <a:p>
            <a:pPr algn="r"/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Kalinga" pitchFamily="34" charset="0"/>
              <a:cs typeface="Kaling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60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1D64891-CEC7-4101-ADB2-4C16F0144A0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4543826" cy="55328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1C319A6-7119-4C15-89A6-BC6B1008FB4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399" y="-18534"/>
            <a:ext cx="4419599" cy="55767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5ED6DA8-E770-4963-9CFE-CE90EBEA1DC6}"/>
              </a:ext>
            </a:extLst>
          </p:cNvPr>
          <p:cNvSpPr txBox="1"/>
          <p:nvPr/>
        </p:nvSpPr>
        <p:spPr>
          <a:xfrm>
            <a:off x="1295400" y="5473005"/>
            <a:ext cx="7543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cs typeface="Kalinga" pitchFamily="34" charset="0"/>
              </a:rPr>
              <a:t>trivers.com</a:t>
            </a:r>
          </a:p>
          <a:p>
            <a:pPr algn="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cs typeface="Kalinga" pitchFamily="34" charset="0"/>
              </a:rPr>
              <a:t>6northapts.com - St Louis 2006</a:t>
            </a:r>
          </a:p>
          <a:p>
            <a:pPr algn="r"/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cs typeface="Kalinga" pitchFamily="34" charset="0"/>
              </a:rPr>
              <a:t>1 bedroom starts at $1000</a:t>
            </a:r>
          </a:p>
        </p:txBody>
      </p:sp>
    </p:spTree>
    <p:extLst>
      <p:ext uri="{BB962C8B-B14F-4D97-AF65-F5344CB8AC3E}">
        <p14:creationId xmlns:p14="http://schemas.microsoft.com/office/powerpoint/2010/main" val="380804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609600" y="228600"/>
            <a:ext cx="77724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Kalinga" pitchFamily="34" charset="0"/>
                <a:ea typeface="+mj-ea"/>
                <a:cs typeface="Kalinga" pitchFamily="34" charset="0"/>
              </a:rPr>
              <a:t>COST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Kalinga" pitchFamily="34" charset="0"/>
                <a:ea typeface="+mj-ea"/>
                <a:cs typeface="Kalinga" pitchFamily="34" charset="0"/>
              </a:rPr>
              <a:t>(New Single Family Home)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609600" y="1453978"/>
            <a:ext cx="823277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lvl="0">
              <a:lnSpc>
                <a:spcPts val="2500"/>
              </a:lnSpc>
              <a:spcBef>
                <a:spcPct val="20000"/>
              </a:spcBef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2015 City of Davis, California: UD Ordinance</a:t>
            </a:r>
          </a:p>
          <a:p>
            <a:pPr marL="342900" lvl="0">
              <a:lnSpc>
                <a:spcPts val="2500"/>
              </a:lnSpc>
              <a:spcBef>
                <a:spcPct val="20000"/>
              </a:spcBef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ea typeface="Times New Roman" pitchFamily="18" charset="0"/>
              <a:cs typeface="Arial" charset="0"/>
            </a:endParaRPr>
          </a:p>
          <a:p>
            <a:r>
              <a:rPr lang="en-US" dirty="0"/>
              <a:t>Door with a zero or low entry threshold  = </a:t>
            </a:r>
            <a:r>
              <a:rPr lang="en-US" b="1" dirty="0"/>
              <a:t>&lt; $25</a:t>
            </a:r>
          </a:p>
          <a:p>
            <a:endParaRPr lang="en-US" dirty="0"/>
          </a:p>
          <a:p>
            <a:r>
              <a:rPr lang="en-US" dirty="0"/>
              <a:t>Interior path of travel throughout the ground floor = no additional cost</a:t>
            </a:r>
          </a:p>
          <a:p>
            <a:endParaRPr lang="en-US" dirty="0"/>
          </a:p>
          <a:p>
            <a:r>
              <a:rPr lang="en-US" dirty="0"/>
              <a:t>An accessible half bath may require additional space and result in an opportunity cost.</a:t>
            </a:r>
          </a:p>
          <a:p>
            <a:r>
              <a:rPr lang="en-US" b="1" dirty="0"/>
              <a:t>[Full bathroom with turning space: 10 SF x $200/SF = $2,000]</a:t>
            </a:r>
          </a:p>
          <a:p>
            <a:endParaRPr lang="en-US" dirty="0"/>
          </a:p>
          <a:p>
            <a:r>
              <a:rPr lang="en-US" dirty="0"/>
              <a:t>Grab bar backing (2x backing) at the toilet and shower is a negligible cost .</a:t>
            </a:r>
          </a:p>
          <a:p>
            <a:endParaRPr lang="en-US" dirty="0"/>
          </a:p>
          <a:p>
            <a:r>
              <a:rPr lang="en-US" dirty="0"/>
              <a:t>Electrical panel on the ground floor interior = </a:t>
            </a:r>
            <a:r>
              <a:rPr lang="en-US" b="1" dirty="0"/>
              <a:t>$1,000-$3,000</a:t>
            </a:r>
          </a:p>
          <a:p>
            <a:endParaRPr lang="en-US" dirty="0"/>
          </a:p>
          <a:p>
            <a:r>
              <a:rPr lang="en-US" dirty="0"/>
              <a:t>Rocker light switches throughout  = </a:t>
            </a:r>
            <a:r>
              <a:rPr lang="en-US" b="1" dirty="0"/>
              <a:t>$50-$100 per house</a:t>
            </a:r>
          </a:p>
          <a:p>
            <a:endParaRPr lang="en-US" dirty="0"/>
          </a:p>
          <a:p>
            <a:r>
              <a:rPr lang="en-US" dirty="0"/>
              <a:t>Lever Hardware at Accessible Entrance and on Ground Floor  = </a:t>
            </a:r>
            <a:r>
              <a:rPr lang="en-US" b="1" dirty="0"/>
              <a:t>$50-$100</a:t>
            </a:r>
          </a:p>
          <a:p>
            <a:endParaRPr lang="en-US" b="1" dirty="0"/>
          </a:p>
          <a:p>
            <a:r>
              <a:rPr lang="en-US" b="1" dirty="0"/>
              <a:t>[TOTAL = $5,225+/-]</a:t>
            </a:r>
          </a:p>
        </p:txBody>
      </p:sp>
    </p:spTree>
    <p:extLst>
      <p:ext uri="{BB962C8B-B14F-4D97-AF65-F5344CB8AC3E}">
        <p14:creationId xmlns:p14="http://schemas.microsoft.com/office/powerpoint/2010/main" val="20165782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="" xmlns:a16="http://schemas.microsoft.com/office/drawing/2014/main" id="{37587EB7-0DBB-4378-B6BE-E44594BFD859}"/>
              </a:ext>
            </a:extLst>
          </p:cNvPr>
          <p:cNvSpPr txBox="1">
            <a:spLocks/>
          </p:cNvSpPr>
          <p:nvPr/>
        </p:nvSpPr>
        <p:spPr>
          <a:xfrm>
            <a:off x="5009020" y="0"/>
            <a:ext cx="4134981" cy="5486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Kalinga" pitchFamily="34" charset="0"/>
                <a:ea typeface="+mn-ea"/>
                <a:cs typeface="Kalinga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“I won’t give up. I’m not going anywhere until we get it right. Until we don’t have to talk about this</a:t>
            </a:r>
            <a:r>
              <a:rPr lang="en-US" b="1" dirty="0">
                <a:solidFill>
                  <a:schemeClr val="tx1"/>
                </a:solidFill>
              </a:rPr>
              <a:t>. Until one day we don’t talk about accessible design or universal design or inclusive design.  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We talk about design.”</a:t>
            </a:r>
          </a:p>
          <a:p>
            <a:endParaRPr lang="en-US" dirty="0"/>
          </a:p>
          <a:p>
            <a:r>
              <a:rPr lang="en-US" dirty="0">
                <a:solidFill>
                  <a:schemeClr val="tx1"/>
                </a:solidFill>
              </a:rPr>
              <a:t>Patricia Moore - American industrial designer, gerontologist, and author.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68D7EB8-729D-4332-9A4D-DDF5B47B50E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3400"/>
            <a:ext cx="500902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26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Universal Design in Renovations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04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 rot="19140000">
            <a:off x="325550" y="1357377"/>
            <a:ext cx="5650992" cy="810013"/>
          </a:xfrm>
        </p:spPr>
        <p:txBody>
          <a:bodyPr/>
          <a:lstStyle/>
          <a:p>
            <a:r>
              <a:rPr lang="en-US" dirty="0" smtClean="0"/>
              <a:t>Home for the Next 50 Years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 rot="19140000">
            <a:off x="1053389" y="2032974"/>
            <a:ext cx="6510528" cy="825368"/>
          </a:xfrm>
        </p:spPr>
        <p:txBody>
          <a:bodyPr>
            <a:noAutofit/>
          </a:bodyPr>
          <a:lstStyle/>
          <a:p>
            <a:r>
              <a:rPr lang="en-US" sz="2400" dirty="0" smtClean="0"/>
              <a:t>The SalMen Residence, Takoma Park, Maryland</a:t>
            </a: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7F6A0-FB84-4135-A8E8-62D38F2497B7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55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7F6A0-FB84-4135-A8E8-62D38F2497B7}" type="slidenum">
              <a:rPr lang="en-US" smtClean="0"/>
              <a:t>27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86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7F6A0-FB84-4135-A8E8-62D38F2497B7}" type="slidenum">
              <a:rPr lang="en-US" smtClean="0"/>
              <a:t>28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94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7F6A0-FB84-4135-A8E8-62D38F2497B7}" type="slidenum">
              <a:rPr lang="en-US" smtClean="0"/>
              <a:t>29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44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Universal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The UD process invites designers to go beyond building or access code compliance to create excellent human-centered design.</a:t>
            </a:r>
          </a:p>
          <a:p>
            <a:endParaRPr lang="en-US" dirty="0"/>
          </a:p>
          <a:p>
            <a:pPr lvl="2"/>
            <a:r>
              <a:rPr lang="en-US" sz="2800" dirty="0"/>
              <a:t>Not a standard or building code</a:t>
            </a:r>
          </a:p>
          <a:p>
            <a:pPr lvl="2"/>
            <a:r>
              <a:rPr lang="en-US" sz="2800" dirty="0"/>
              <a:t>Applied to private and public spaces, products</a:t>
            </a:r>
          </a:p>
          <a:p>
            <a:pPr marL="411480" lvl="1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58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7F6A0-FB84-4135-A8E8-62D38F2497B7}" type="slidenum">
              <a:rPr lang="en-US" smtClean="0"/>
              <a:t>30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85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999" y="1284111"/>
            <a:ext cx="6837947" cy="481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90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7F6A0-FB84-4135-A8E8-62D38F2497B7}" type="slidenum">
              <a:rPr lang="en-US" smtClean="0"/>
              <a:t>32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15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7F6A0-FB84-4135-A8E8-62D38F2497B7}" type="slidenum">
              <a:rPr lang="en-US" smtClean="0"/>
              <a:t>33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47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7F6A0-FB84-4135-A8E8-62D38F2497B7}" type="slidenum">
              <a:rPr lang="en-US" smtClean="0"/>
              <a:t>34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66" y="76201"/>
            <a:ext cx="7742333" cy="502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71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-691221"/>
            <a:ext cx="5257799" cy="789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27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7F6A0-FB84-4135-A8E8-62D38F2497B7}" type="slidenum">
              <a:rPr lang="en-US" smtClean="0"/>
              <a:t>36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304800"/>
            <a:ext cx="7512718" cy="607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34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7F6A0-FB84-4135-A8E8-62D38F2497B7}" type="slidenum">
              <a:rPr lang="en-US" smtClean="0"/>
              <a:t>37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171450"/>
            <a:ext cx="85344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85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Contemplating Renovation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SEEING POTENTIAL IN EXISTING HOUSING STOCK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75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t>5/30/2018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2050" name="Picture 2" descr="C:\Users\Eckel\Downloads\photo 1 (2)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61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Universal Design Facilitates Aging in Place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658100" cy="3429000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The ability to live in one’s own home and community safely, independently, and comfortably, regardless of age, income or ability level.</a:t>
            </a:r>
          </a:p>
          <a:p>
            <a:endParaRPr lang="en-US" sz="3200" dirty="0"/>
          </a:p>
          <a:p>
            <a:endParaRPr lang="en-US" sz="3200" dirty="0"/>
          </a:p>
          <a:p>
            <a:r>
              <a:rPr lang="en-US" sz="2000" dirty="0"/>
              <a:t>Centers for Disease Control (CDC)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7F6A0-FB84-4135-A8E8-62D38F2497B7}" type="slidenum">
              <a:rPr lang="en-US" smtClean="0"/>
              <a:t>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3657600"/>
            <a:ext cx="3973749" cy="263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77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t>5/30/2018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10242" name="Picture 2" descr="C:\Users\Eckel\Downloads\photo 2 (4)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45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t>5/30/2018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3074" name="Picture 2" descr="C:\Users\Eckel\Downloads\photo 2 (2)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86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t>5/30/2018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4098" name="Picture 2" descr="C:\Users\Eckel\Downloads\photo 3 (2)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785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7F6A0-FB84-4135-A8E8-62D38F2497B7}" type="slidenum">
              <a:rPr lang="en-US" smtClean="0"/>
              <a:t>43</a:t>
            </a:fld>
            <a:endParaRPr lang="en-US"/>
          </a:p>
        </p:txBody>
      </p:sp>
      <p:pic>
        <p:nvPicPr>
          <p:cNvPr id="7170" name="Picture 2" descr="C:\Users\Eckel\Downloads\photo 3 (6)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83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t>5/30/2018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5122" name="Picture 2" descr="C:\Users\Eckel\Downloads\photo 1 (4)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401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t>5/30/2018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6146" name="Picture 2" descr="C:\Users\Eckel\Downloads\photo 2 (3)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410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t>5/30/2018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8194" name="Picture 2" descr="C:\Users\Eckel\Downloads\photo 4 (3)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36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t>5/30/2018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9218" name="Picture 2" descr="C:\Users\Eckel\Downloads\photo 1 (5)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002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t>5/30/2018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7170" name="Picture 2" descr="C:\Users\Eckel\Downloads\photo 3 (3)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0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Jill S. </a:t>
            </a:r>
            <a:r>
              <a:rPr lang="en-US" dirty="0" err="1" smtClean="0"/>
              <a:t>Johanning</a:t>
            </a:r>
            <a:r>
              <a:rPr lang="en-US" dirty="0" smtClean="0"/>
              <a:t>, AIA</a:t>
            </a:r>
          </a:p>
          <a:p>
            <a:r>
              <a:rPr lang="en-US" dirty="0" smtClean="0"/>
              <a:t>Maine Licensed Architect</a:t>
            </a:r>
          </a:p>
          <a:p>
            <a:r>
              <a:rPr lang="en-US" dirty="0" smtClean="0"/>
              <a:t>Alpha One/ Access Design</a:t>
            </a:r>
          </a:p>
          <a:p>
            <a:r>
              <a:rPr lang="en-US" dirty="0"/>
              <a:t>a</a:t>
            </a:r>
            <a:r>
              <a:rPr lang="en-US" dirty="0" smtClean="0"/>
              <a:t>ccessdesignme.org</a:t>
            </a:r>
          </a:p>
          <a:p>
            <a:r>
              <a:rPr lang="en-US" dirty="0" smtClean="0"/>
              <a:t>207-619-9281</a:t>
            </a:r>
          </a:p>
          <a:p>
            <a:r>
              <a:rPr lang="en-US" dirty="0" smtClean="0"/>
              <a:t>800-640-7200</a:t>
            </a:r>
          </a:p>
          <a:p>
            <a:endParaRPr lang="en-US" dirty="0"/>
          </a:p>
          <a:p>
            <a:r>
              <a:rPr lang="en-US" dirty="0" smtClean="0"/>
              <a:t>Jennifer G. Eckel, MBA, CAPS</a:t>
            </a:r>
          </a:p>
          <a:p>
            <a:r>
              <a:rPr lang="en-US" dirty="0" smtClean="0"/>
              <a:t>Tomorrow’s Spaces, LLC</a:t>
            </a:r>
          </a:p>
          <a:p>
            <a:r>
              <a:rPr lang="en-US" dirty="0"/>
              <a:t>t</a:t>
            </a:r>
            <a:r>
              <a:rPr lang="en-US" dirty="0" smtClean="0"/>
              <a:t>omorrowspaces.com</a:t>
            </a:r>
          </a:p>
          <a:p>
            <a:r>
              <a:rPr lang="en-US" dirty="0" smtClean="0"/>
              <a:t>207- 450-7222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48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7F6A0-FB84-4135-A8E8-62D38F2497B7}" type="slidenum">
              <a:rPr lang="en-US" smtClean="0"/>
              <a:t>5</a:t>
            </a:fld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700952829"/>
              </p:ext>
            </p:extLst>
          </p:nvPr>
        </p:nvGraphicFramePr>
        <p:xfrm>
          <a:off x="0" y="1181100"/>
          <a:ext cx="7867650" cy="4533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Seven Principles of Universal Design</a:t>
            </a:r>
          </a:p>
        </p:txBody>
      </p:sp>
    </p:spTree>
    <p:extLst>
      <p:ext uri="{BB962C8B-B14F-4D97-AF65-F5344CB8AC3E}">
        <p14:creationId xmlns:p14="http://schemas.microsoft.com/office/powerpoint/2010/main" val="427527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7F6A0-FB84-4135-A8E8-62D38F2497B7}" type="slidenum">
              <a:rPr lang="en-US" smtClean="0"/>
              <a:t>6</a:t>
            </a:fld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536297753"/>
              </p:ext>
            </p:extLst>
          </p:nvPr>
        </p:nvGraphicFramePr>
        <p:xfrm>
          <a:off x="0" y="1143000"/>
          <a:ext cx="91440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Seven Principles of Universal Design</a:t>
            </a:r>
          </a:p>
        </p:txBody>
      </p:sp>
    </p:spTree>
    <p:extLst>
      <p:ext uri="{BB962C8B-B14F-4D97-AF65-F5344CB8AC3E}">
        <p14:creationId xmlns:p14="http://schemas.microsoft.com/office/powerpoint/2010/main" val="395036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22960" y="228600"/>
            <a:ext cx="7520940" cy="685800"/>
          </a:xfrm>
        </p:spPr>
        <p:txBody>
          <a:bodyPr/>
          <a:lstStyle/>
          <a:p>
            <a:r>
              <a:rPr lang="en-US" dirty="0"/>
              <a:t>Top 12 Universal Design Features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2400" y="1100628"/>
            <a:ext cx="8191500" cy="4233372"/>
          </a:xfrm>
        </p:spPr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en-US" sz="3200" dirty="0"/>
              <a:t>No step entry</a:t>
            </a:r>
          </a:p>
          <a:p>
            <a:pPr marL="514350" indent="-514350">
              <a:buAutoNum type="arabicPeriod"/>
            </a:pPr>
            <a:r>
              <a:rPr lang="en-US" sz="3200" dirty="0"/>
              <a:t>Wider doorways and hallways</a:t>
            </a:r>
          </a:p>
          <a:p>
            <a:pPr marL="514350" indent="-514350">
              <a:buAutoNum type="arabicPeriod"/>
            </a:pPr>
            <a:r>
              <a:rPr lang="en-US" sz="3200" dirty="0"/>
              <a:t>Walk-in, no-threshold shower</a:t>
            </a:r>
          </a:p>
          <a:p>
            <a:pPr marL="514350" indent="-514350">
              <a:buAutoNum type="arabicPeriod"/>
            </a:pPr>
            <a:r>
              <a:rPr lang="en-US" sz="3200" dirty="0"/>
              <a:t>A bedroom and bathroom on first floor</a:t>
            </a:r>
          </a:p>
          <a:p>
            <a:pPr marL="514350" indent="-514350">
              <a:buAutoNum type="arabicPeriod"/>
            </a:pPr>
            <a:r>
              <a:rPr lang="en-US" sz="3200" dirty="0"/>
              <a:t>Reachable, rocker-type light switches</a:t>
            </a:r>
          </a:p>
          <a:p>
            <a:pPr marL="514350" indent="-514350">
              <a:buAutoNum type="arabicPeriod"/>
            </a:pPr>
            <a:r>
              <a:rPr lang="en-US" sz="3200" dirty="0"/>
              <a:t>Lever-style door handles and faucets</a:t>
            </a:r>
          </a:p>
          <a:p>
            <a:pPr marL="514350" indent="-514350">
              <a:buAutoNum type="arabicPeriod"/>
            </a:pPr>
            <a:endParaRPr lang="en-US" sz="3200" dirty="0"/>
          </a:p>
          <a:p>
            <a:pPr marL="0" indent="0"/>
            <a:r>
              <a:rPr lang="en-US" sz="1900" i="1" dirty="0"/>
              <a:t>AARP Guide to Revitalizing Your Home</a:t>
            </a:r>
          </a:p>
          <a:p>
            <a:pPr marL="0" indent="0"/>
            <a:endParaRPr lang="en-US" sz="3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7F6A0-FB84-4135-A8E8-62D38F2497B7}" type="slidenum">
              <a:rPr lang="en-US" smtClean="0"/>
              <a:t>7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199" y="4572000"/>
            <a:ext cx="3257474" cy="229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11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Top 12 Universal Design Features, cont.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00628"/>
            <a:ext cx="7886700" cy="5071572"/>
          </a:xfrm>
        </p:spPr>
        <p:txBody>
          <a:bodyPr>
            <a:normAutofit/>
          </a:bodyPr>
          <a:lstStyle/>
          <a:p>
            <a:r>
              <a:rPr lang="en-US" sz="3200" dirty="0"/>
              <a:t>7.   Kitchen appliances with auto shut-off </a:t>
            </a:r>
          </a:p>
          <a:p>
            <a:r>
              <a:rPr lang="en-US" sz="3200" dirty="0"/>
              <a:t>8.   Non-slip flooring – kitchen and bath</a:t>
            </a:r>
          </a:p>
          <a:p>
            <a:r>
              <a:rPr lang="en-US" sz="3200" dirty="0"/>
              <a:t>9.   Abundant, multi-source lighting</a:t>
            </a:r>
          </a:p>
          <a:p>
            <a:r>
              <a:rPr lang="en-US" sz="3200" dirty="0"/>
              <a:t>10. Grab bars in bathing areas</a:t>
            </a:r>
          </a:p>
          <a:p>
            <a:r>
              <a:rPr lang="en-US" sz="3200" dirty="0"/>
              <a:t>11. Comfortable furniture and furnishings</a:t>
            </a:r>
          </a:p>
          <a:p>
            <a:r>
              <a:rPr lang="en-US" sz="3200" dirty="0"/>
              <a:t>12. Telephones, doorbells with low 	frequency tones.</a:t>
            </a:r>
          </a:p>
          <a:p>
            <a:endParaRPr lang="en-US" sz="3200" dirty="0"/>
          </a:p>
          <a:p>
            <a:r>
              <a:rPr lang="en-US" sz="2100" i="1" dirty="0"/>
              <a:t>AARP Guide to Revitalizing Your Home</a:t>
            </a:r>
          </a:p>
          <a:p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7F6A0-FB84-4135-A8E8-62D38F2497B7}" type="slidenum">
              <a:rPr lang="en-US" smtClean="0"/>
              <a:t>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708237"/>
            <a:ext cx="2142836" cy="214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77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starting Point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100628"/>
            <a:ext cx="7482840" cy="4538172"/>
          </a:xfrm>
        </p:spPr>
        <p:txBody>
          <a:bodyPr>
            <a:noAutofit/>
          </a:bodyPr>
          <a:lstStyle/>
          <a:p>
            <a:r>
              <a:rPr lang="en-US" sz="2800" dirty="0"/>
              <a:t>Think of Universal Design as a starting point </a:t>
            </a:r>
          </a:p>
          <a:p>
            <a:r>
              <a:rPr lang="en-US" sz="2800" dirty="0"/>
              <a:t>Just as ADA started the conversion and development of more accessible public spaces 25</a:t>
            </a:r>
            <a:r>
              <a:rPr lang="en-US" sz="2800" baseline="-25000" dirty="0"/>
              <a:t>+</a:t>
            </a:r>
            <a:r>
              <a:rPr lang="en-US" sz="2800" dirty="0"/>
              <a:t>  years ago, creating Universally designed homes begins the process in housing stock.</a:t>
            </a:r>
          </a:p>
          <a:p>
            <a:r>
              <a:rPr lang="en-US" sz="2800" dirty="0"/>
              <a:t>If every new space designed incorporates UD, eventually houses will be improved for a full range of owners, buyers.</a:t>
            </a:r>
          </a:p>
        </p:txBody>
      </p:sp>
      <p:pic>
        <p:nvPicPr>
          <p:cNvPr id="1027" name="Picture 3" descr="C:\Users\Eckel\AppData\Local\Microsoft\Windows\Temporary Internet Files\Content.IE5\CGLF5R48\large-House-Home-Villa-33.3-2387[1]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5257800"/>
            <a:ext cx="2759025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992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45</TotalTime>
  <Words>890</Words>
  <Application>Microsoft Office PowerPoint</Application>
  <PresentationFormat>On-screen Show (4:3)</PresentationFormat>
  <Paragraphs>194</Paragraphs>
  <Slides>49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Angles</vt:lpstr>
      <vt:lpstr>Universal Design</vt:lpstr>
      <vt:lpstr>Universal Design</vt:lpstr>
      <vt:lpstr>Universal Design</vt:lpstr>
      <vt:lpstr>Universal Design Facilitates Aging in Place</vt:lpstr>
      <vt:lpstr>Seven Principles of Universal Design</vt:lpstr>
      <vt:lpstr>Seven Principles of Universal Design</vt:lpstr>
      <vt:lpstr>Top 12 Universal Design Features</vt:lpstr>
      <vt:lpstr>Top 12 Universal Design Features, cont.</vt:lpstr>
      <vt:lpstr>A starting Point</vt:lpstr>
      <vt:lpstr>Seeing Universal Design</vt:lpstr>
      <vt:lpstr>Universal Design in New Construction</vt:lpstr>
      <vt:lpstr>PowerPoint Presentation</vt:lpstr>
      <vt:lpstr>PowerPoint Presentation</vt:lpstr>
      <vt:lpstr>PowerPoint Presentation</vt:lpstr>
      <vt:lpstr>“Usable” vs. UNIVERSAL </vt:lpstr>
      <vt:lpstr>“Usable” vs. ACTUALLY USABLE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Universal Design in Renovations</vt:lpstr>
      <vt:lpstr>Home for the Next 50 Years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Contemplating Renovation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Universal Design</dc:title>
  <dc:creator>Eckel</dc:creator>
  <cp:lastModifiedBy>Eckel</cp:lastModifiedBy>
  <cp:revision>6</cp:revision>
  <dcterms:created xsi:type="dcterms:W3CDTF">2018-05-29T14:18:09Z</dcterms:created>
  <dcterms:modified xsi:type="dcterms:W3CDTF">2018-05-30T14:12:08Z</dcterms:modified>
</cp:coreProperties>
</file>