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lvl1pPr algn="ctr" defTabSz="584200">
      <a:defRPr sz="3800">
        <a:solidFill>
          <a:srgbClr val="FFFFFF"/>
        </a:solidFill>
        <a:latin typeface="+mn-lt"/>
        <a:ea typeface="+mn-ea"/>
        <a:cs typeface="+mn-cs"/>
        <a:sym typeface="Helvetica Light"/>
      </a:defRPr>
    </a:lvl1pPr>
    <a:lvl2pPr indent="228600" algn="ctr" defTabSz="584200">
      <a:defRPr sz="3800">
        <a:solidFill>
          <a:srgbClr val="FFFFFF"/>
        </a:solidFill>
        <a:latin typeface="+mn-lt"/>
        <a:ea typeface="+mn-ea"/>
        <a:cs typeface="+mn-cs"/>
        <a:sym typeface="Helvetica Light"/>
      </a:defRPr>
    </a:lvl2pPr>
    <a:lvl3pPr indent="457200" algn="ctr" defTabSz="584200">
      <a:defRPr sz="3800">
        <a:solidFill>
          <a:srgbClr val="FFFFFF"/>
        </a:solidFill>
        <a:latin typeface="+mn-lt"/>
        <a:ea typeface="+mn-ea"/>
        <a:cs typeface="+mn-cs"/>
        <a:sym typeface="Helvetica Light"/>
      </a:defRPr>
    </a:lvl3pPr>
    <a:lvl4pPr indent="685800" algn="ctr" defTabSz="584200">
      <a:defRPr sz="3800">
        <a:solidFill>
          <a:srgbClr val="FFFFFF"/>
        </a:solidFill>
        <a:latin typeface="+mn-lt"/>
        <a:ea typeface="+mn-ea"/>
        <a:cs typeface="+mn-cs"/>
        <a:sym typeface="Helvetica Light"/>
      </a:defRPr>
    </a:lvl4pPr>
    <a:lvl5pPr indent="914400" algn="ctr" defTabSz="584200">
      <a:defRPr sz="3800">
        <a:solidFill>
          <a:srgbClr val="FFFFFF"/>
        </a:solidFill>
        <a:latin typeface="+mn-lt"/>
        <a:ea typeface="+mn-ea"/>
        <a:cs typeface="+mn-cs"/>
        <a:sym typeface="Helvetica Light"/>
      </a:defRPr>
    </a:lvl5pPr>
    <a:lvl6pPr indent="1143000" algn="ctr" defTabSz="584200">
      <a:defRPr sz="3800">
        <a:solidFill>
          <a:srgbClr val="FFFFFF"/>
        </a:solidFill>
        <a:latin typeface="+mn-lt"/>
        <a:ea typeface="+mn-ea"/>
        <a:cs typeface="+mn-cs"/>
        <a:sym typeface="Helvetica Light"/>
      </a:defRPr>
    </a:lvl6pPr>
    <a:lvl7pPr indent="1371600" algn="ctr" defTabSz="584200">
      <a:defRPr sz="3800">
        <a:solidFill>
          <a:srgbClr val="FFFFFF"/>
        </a:solidFill>
        <a:latin typeface="+mn-lt"/>
        <a:ea typeface="+mn-ea"/>
        <a:cs typeface="+mn-cs"/>
        <a:sym typeface="Helvetica Light"/>
      </a:defRPr>
    </a:lvl7pPr>
    <a:lvl8pPr indent="1600200" algn="ctr" defTabSz="584200">
      <a:defRPr sz="3800">
        <a:solidFill>
          <a:srgbClr val="FFFFFF"/>
        </a:solidFill>
        <a:latin typeface="+mn-lt"/>
        <a:ea typeface="+mn-ea"/>
        <a:cs typeface="+mn-cs"/>
        <a:sym typeface="Helvetica Light"/>
      </a:defRPr>
    </a:lvl8pPr>
    <a:lvl9pPr indent="1828800" algn="ctr" defTabSz="584200">
      <a:defRPr sz="38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89B1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A433"/>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rgbClr val="E8A433"/>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762000"/>
            <a:ext cx="5334000" cy="40005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57200" indent="-457200" defTabSz="584200">
        <a:spcBef>
          <a:spcPts val="4200"/>
        </a:spcBef>
        <a:buSzPct val="75000"/>
        <a:buChar char="•"/>
        <a:defRPr sz="3800">
          <a:solidFill>
            <a:srgbClr val="FFFFFF"/>
          </a:solidFill>
          <a:latin typeface="+mn-lt"/>
          <a:ea typeface="+mn-ea"/>
          <a:cs typeface="+mn-cs"/>
          <a:sym typeface="Helvetica Light"/>
        </a:defRPr>
      </a:lvl1pPr>
      <a:lvl2pPr marL="914400" indent="-457200" defTabSz="584200">
        <a:spcBef>
          <a:spcPts val="4200"/>
        </a:spcBef>
        <a:buSzPct val="75000"/>
        <a:buChar char="•"/>
        <a:defRPr sz="3800">
          <a:solidFill>
            <a:srgbClr val="FFFFFF"/>
          </a:solidFill>
          <a:latin typeface="+mn-lt"/>
          <a:ea typeface="+mn-ea"/>
          <a:cs typeface="+mn-cs"/>
          <a:sym typeface="Helvetica Light"/>
        </a:defRPr>
      </a:lvl2pPr>
      <a:lvl3pPr marL="1371600" indent="-457200" defTabSz="584200">
        <a:spcBef>
          <a:spcPts val="4200"/>
        </a:spcBef>
        <a:buSzPct val="75000"/>
        <a:buChar char="•"/>
        <a:defRPr sz="3800">
          <a:solidFill>
            <a:srgbClr val="FFFFFF"/>
          </a:solidFill>
          <a:latin typeface="+mn-lt"/>
          <a:ea typeface="+mn-ea"/>
          <a:cs typeface="+mn-cs"/>
          <a:sym typeface="Helvetica Light"/>
        </a:defRPr>
      </a:lvl3pPr>
      <a:lvl4pPr marL="1828800" indent="-457200" defTabSz="584200">
        <a:spcBef>
          <a:spcPts val="4200"/>
        </a:spcBef>
        <a:buSzPct val="75000"/>
        <a:buChar char="•"/>
        <a:defRPr sz="3800">
          <a:solidFill>
            <a:srgbClr val="FFFFFF"/>
          </a:solidFill>
          <a:latin typeface="+mn-lt"/>
          <a:ea typeface="+mn-ea"/>
          <a:cs typeface="+mn-cs"/>
          <a:sym typeface="Helvetica Light"/>
        </a:defRPr>
      </a:lvl4pPr>
      <a:lvl5pPr marL="2286000" indent="-457200" defTabSz="584200">
        <a:spcBef>
          <a:spcPts val="4200"/>
        </a:spcBef>
        <a:buSzPct val="75000"/>
        <a:buChar char="•"/>
        <a:defRPr sz="3800">
          <a:solidFill>
            <a:srgbClr val="FFFFFF"/>
          </a:solidFill>
          <a:latin typeface="+mn-lt"/>
          <a:ea typeface="+mn-ea"/>
          <a:cs typeface="+mn-cs"/>
          <a:sym typeface="Helvetica Light"/>
        </a:defRPr>
      </a:lvl5pPr>
      <a:lvl6pPr marL="2743200" indent="-457200" defTabSz="584200">
        <a:spcBef>
          <a:spcPts val="4200"/>
        </a:spcBef>
        <a:buSzPct val="75000"/>
        <a:buChar char="•"/>
        <a:defRPr sz="3800">
          <a:solidFill>
            <a:srgbClr val="FFFFFF"/>
          </a:solidFill>
          <a:latin typeface="+mn-lt"/>
          <a:ea typeface="+mn-ea"/>
          <a:cs typeface="+mn-cs"/>
          <a:sym typeface="Helvetica Light"/>
        </a:defRPr>
      </a:lvl6pPr>
      <a:lvl7pPr marL="3200400" indent="-457200" defTabSz="584200">
        <a:spcBef>
          <a:spcPts val="4200"/>
        </a:spcBef>
        <a:buSzPct val="75000"/>
        <a:buChar char="•"/>
        <a:defRPr sz="3800">
          <a:solidFill>
            <a:srgbClr val="FFFFFF"/>
          </a:solidFill>
          <a:latin typeface="+mn-lt"/>
          <a:ea typeface="+mn-ea"/>
          <a:cs typeface="+mn-cs"/>
          <a:sym typeface="Helvetica Light"/>
        </a:defRPr>
      </a:lvl7pPr>
      <a:lvl8pPr marL="3657600" indent="-457200" defTabSz="584200">
        <a:spcBef>
          <a:spcPts val="4200"/>
        </a:spcBef>
        <a:buSzPct val="75000"/>
        <a:buChar char="•"/>
        <a:defRPr sz="3800">
          <a:solidFill>
            <a:srgbClr val="FFFFFF"/>
          </a:solidFill>
          <a:latin typeface="+mn-lt"/>
          <a:ea typeface="+mn-ea"/>
          <a:cs typeface="+mn-cs"/>
          <a:sym typeface="Helvetica Light"/>
        </a:defRPr>
      </a:lvl8pPr>
      <a:lvl9pPr marL="4114800" indent="-4572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xfrm>
            <a:off x="1269999" y="-2018416"/>
            <a:ext cx="10464801" cy="3302001"/>
          </a:xfrm>
          <a:prstGeom prst="rect">
            <a:avLst/>
          </a:prstGeom>
        </p:spPr>
        <p:txBody>
          <a:bodyPr/>
          <a:lstStyle/>
          <a:p>
            <a:pPr lvl="0">
              <a:defRPr sz="1800">
                <a:solidFill>
                  <a:srgbClr val="000000"/>
                </a:solidFill>
              </a:defRPr>
            </a:pPr>
            <a:r>
              <a:rPr b="1" sz="6600">
                <a:solidFill>
                  <a:srgbClr val="FFFFFF"/>
                </a:solidFill>
              </a:rPr>
              <a:t>Accessory </a:t>
            </a:r>
            <a:r>
              <a:rPr b="1" sz="6000">
                <a:solidFill>
                  <a:srgbClr val="FFFFFF"/>
                </a:solidFill>
              </a:rPr>
              <a:t>Dwelling</a:t>
            </a:r>
            <a:r>
              <a:rPr b="1" sz="6600">
                <a:solidFill>
                  <a:srgbClr val="FFFFFF"/>
                </a:solidFill>
              </a:rPr>
              <a:t> Units</a:t>
            </a:r>
          </a:p>
        </p:txBody>
      </p:sp>
      <p:sp>
        <p:nvSpPr>
          <p:cNvPr id="33" name="Shape 33"/>
          <p:cNvSpPr/>
          <p:nvPr>
            <p:ph type="body" idx="1"/>
          </p:nvPr>
        </p:nvSpPr>
        <p:spPr>
          <a:xfrm>
            <a:off x="1270000" y="8763718"/>
            <a:ext cx="10464800" cy="1130301"/>
          </a:xfrm>
          <a:prstGeom prst="rect">
            <a:avLst/>
          </a:prstGeom>
        </p:spPr>
        <p:txBody>
          <a:bodyPr/>
          <a:lstStyle>
            <a:lvl1pPr>
              <a:defRPr sz="4900"/>
            </a:lvl1pPr>
          </a:lstStyle>
          <a:p>
            <a:pPr lvl="0">
              <a:defRPr sz="1800">
                <a:solidFill>
                  <a:srgbClr val="000000"/>
                </a:solidFill>
              </a:defRPr>
            </a:pPr>
            <a:r>
              <a:rPr sz="4900">
                <a:solidFill>
                  <a:srgbClr val="FFFFFF"/>
                </a:solidFill>
              </a:rPr>
              <a:t>Maine Council on Aging</a:t>
            </a:r>
          </a:p>
        </p:txBody>
      </p:sp>
      <p:pic>
        <p:nvPicPr>
          <p:cNvPr id="34" name="Arbor.jpg"/>
          <p:cNvPicPr/>
          <p:nvPr/>
        </p:nvPicPr>
        <p:blipFill>
          <a:blip r:embed="rId2">
            <a:extLst/>
          </a:blip>
          <a:stretch>
            <a:fillRect/>
          </a:stretch>
        </p:blipFill>
        <p:spPr>
          <a:xfrm>
            <a:off x="4401491" y="2769604"/>
            <a:ext cx="4201818" cy="5661397"/>
          </a:xfrm>
          <a:prstGeom prst="rect">
            <a:avLst/>
          </a:prstGeom>
          <a:ln w="12700">
            <a:miter lim="400000"/>
          </a:ln>
        </p:spPr>
      </p:pic>
      <p:sp>
        <p:nvSpPr>
          <p:cNvPr id="35" name="Shape 35"/>
          <p:cNvSpPr/>
          <p:nvPr/>
        </p:nvSpPr>
        <p:spPr>
          <a:xfrm>
            <a:off x="1510182" y="1496460"/>
            <a:ext cx="998443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Tom Emerson - </a:t>
            </a:r>
            <a:r>
              <a:rPr i="1" sz="3800">
                <a:solidFill>
                  <a:srgbClr val="FFFFFF"/>
                </a:solidFill>
              </a:rPr>
              <a:t>Architect, Planner, ADU owner</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nvSpPr>
        <p:spPr>
          <a:xfrm>
            <a:off x="855288" y="2218935"/>
            <a:ext cx="4942714"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…or have a character</a:t>
            </a:r>
            <a:endParaRPr sz="3800">
              <a:solidFill>
                <a:srgbClr val="FFFFFF"/>
              </a:solidFill>
            </a:endParaRPr>
          </a:p>
          <a:p>
            <a:pPr lvl="0">
              <a:defRPr sz="1800">
                <a:solidFill>
                  <a:srgbClr val="000000"/>
                </a:solidFill>
              </a:defRPr>
            </a:pPr>
            <a:r>
              <a:rPr sz="3800">
                <a:solidFill>
                  <a:srgbClr val="FFFFFF"/>
                </a:solidFill>
              </a:rPr>
              <a:t>of their own.</a:t>
            </a:r>
          </a:p>
        </p:txBody>
      </p:sp>
      <p:pic>
        <p:nvPicPr>
          <p:cNvPr id="82" name="gundle-adu-2938.jpg"/>
          <p:cNvPicPr/>
          <p:nvPr/>
        </p:nvPicPr>
        <p:blipFill>
          <a:blip r:embed="rId2">
            <a:extLst/>
          </a:blip>
          <a:stretch>
            <a:fillRect/>
          </a:stretch>
        </p:blipFill>
        <p:spPr>
          <a:xfrm>
            <a:off x="6627355" y="895293"/>
            <a:ext cx="5875209" cy="3917285"/>
          </a:xfrm>
          <a:prstGeom prst="rect">
            <a:avLst/>
          </a:prstGeom>
          <a:ln w="12700">
            <a:miter lim="400000"/>
          </a:ln>
        </p:spPr>
      </p:pic>
      <p:sp>
        <p:nvSpPr>
          <p:cNvPr id="83" name="Shape 83"/>
          <p:cNvSpPr/>
          <p:nvPr/>
        </p:nvSpPr>
        <p:spPr>
          <a:xfrm>
            <a:off x="12013393" y="821107"/>
            <a:ext cx="43619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A</a:t>
            </a:r>
          </a:p>
        </p:txBody>
      </p:sp>
      <p:pic>
        <p:nvPicPr>
          <p:cNvPr id="84" name="michelinie-routon-adu.jpg"/>
          <p:cNvPicPr/>
          <p:nvPr/>
        </p:nvPicPr>
        <p:blipFill>
          <a:blip r:embed="rId3">
            <a:extLst/>
          </a:blip>
          <a:stretch>
            <a:fillRect/>
          </a:stretch>
        </p:blipFill>
        <p:spPr>
          <a:xfrm>
            <a:off x="6625849" y="5098540"/>
            <a:ext cx="5878222" cy="3917285"/>
          </a:xfrm>
          <a:prstGeom prst="rect">
            <a:avLst/>
          </a:prstGeom>
          <a:ln w="12700">
            <a:miter lim="400000"/>
          </a:ln>
        </p:spPr>
      </p:pic>
      <p:sp>
        <p:nvSpPr>
          <p:cNvPr id="85" name="Shape 85"/>
          <p:cNvSpPr/>
          <p:nvPr/>
        </p:nvSpPr>
        <p:spPr>
          <a:xfrm>
            <a:off x="12000122" y="8367439"/>
            <a:ext cx="46273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C</a:t>
            </a:r>
          </a:p>
        </p:txBody>
      </p:sp>
      <p:pic>
        <p:nvPicPr>
          <p:cNvPr id="86" name="20c91eb2-7d10-44ea-a41f-39d134e13ef0.c10.jpg"/>
          <p:cNvPicPr/>
          <p:nvPr/>
        </p:nvPicPr>
        <p:blipFill>
          <a:blip r:embed="rId4">
            <a:extLst/>
          </a:blip>
          <a:stretch>
            <a:fillRect/>
          </a:stretch>
        </p:blipFill>
        <p:spPr>
          <a:xfrm>
            <a:off x="136674" y="5098540"/>
            <a:ext cx="6379942" cy="3917285"/>
          </a:xfrm>
          <a:prstGeom prst="rect">
            <a:avLst/>
          </a:prstGeom>
          <a:ln w="12700">
            <a:miter lim="400000"/>
          </a:ln>
        </p:spPr>
      </p:pic>
      <p:sp>
        <p:nvSpPr>
          <p:cNvPr id="87" name="Shape 87"/>
          <p:cNvSpPr/>
          <p:nvPr/>
        </p:nvSpPr>
        <p:spPr>
          <a:xfrm>
            <a:off x="229856" y="8367439"/>
            <a:ext cx="43619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B</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ph type="title"/>
          </p:nvPr>
        </p:nvSpPr>
        <p:spPr>
          <a:xfrm>
            <a:off x="952500" y="-60415"/>
            <a:ext cx="11099801" cy="1077502"/>
          </a:xfrm>
          <a:prstGeom prst="rect">
            <a:avLst/>
          </a:prstGeom>
        </p:spPr>
        <p:txBody>
          <a:bodyPr/>
          <a:lstStyle>
            <a:lvl1pPr>
              <a:defRPr b="1" sz="4800"/>
            </a:lvl1pPr>
          </a:lstStyle>
          <a:p>
            <a:pPr lvl="0">
              <a:defRPr b="0" sz="1800">
                <a:solidFill>
                  <a:srgbClr val="000000"/>
                </a:solidFill>
              </a:defRPr>
            </a:pPr>
            <a:r>
              <a:rPr b="1" sz="4800">
                <a:solidFill>
                  <a:srgbClr val="FFFFFF"/>
                </a:solidFill>
              </a:rPr>
              <a:t>Barriers to ADU Construction</a:t>
            </a:r>
          </a:p>
        </p:txBody>
      </p:sp>
      <p:sp>
        <p:nvSpPr>
          <p:cNvPr id="90" name="Shape 90"/>
          <p:cNvSpPr/>
          <p:nvPr>
            <p:ph type="body" idx="1"/>
          </p:nvPr>
        </p:nvSpPr>
        <p:spPr>
          <a:xfrm>
            <a:off x="952500" y="903735"/>
            <a:ext cx="11099800" cy="8314172"/>
          </a:xfrm>
          <a:prstGeom prst="rect">
            <a:avLst/>
          </a:prstGeom>
        </p:spPr>
        <p:txBody>
          <a:bodyPr/>
          <a:lstStyle/>
          <a:p>
            <a:pPr lvl="0" marL="0" indent="0" defTabSz="274320">
              <a:spcBef>
                <a:spcPts val="0"/>
              </a:spcBef>
              <a:buSzTx/>
              <a:buNone/>
              <a:defRPr sz="1800">
                <a:solidFill>
                  <a:srgbClr val="000000"/>
                </a:solidFill>
              </a:defRPr>
            </a:pPr>
            <a:r>
              <a:rPr b="1" sz="1680">
                <a:solidFill>
                  <a:srgbClr val="FFFFFF"/>
                </a:solidFill>
                <a:latin typeface="Helvetica Neue"/>
                <a:ea typeface="Helvetica Neue"/>
                <a:cs typeface="Helvetica Neue"/>
                <a:sym typeface="Helvetica Neue"/>
              </a:rPr>
              <a:t>Building size limits:</a:t>
            </a:r>
            <a:endParaRPr sz="1680">
              <a:solidFill>
                <a:srgbClr val="FFFFFF"/>
              </a:solidFill>
              <a:latin typeface="Helvetica Neue"/>
              <a:ea typeface="Helvetica Neue"/>
              <a:cs typeface="Helvetica Neue"/>
              <a:sym typeface="Helvetica Neue"/>
            </a:endParaRPr>
          </a:p>
          <a:p>
            <a:pPr lvl="0" marL="115503" indent="-115503"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Anything less than 600 square feet becomes problematic because that size allows for a separate bedroom, bathroom, kitchen and living room. For two residents, perhaps an older person &amp; a caregiver or a family, you need more space.</a:t>
            </a:r>
            <a:endParaRPr sz="1440">
              <a:solidFill>
                <a:srgbClr val="FFFFFF"/>
              </a:solidFill>
              <a:latin typeface="Helvetica Neue"/>
              <a:ea typeface="Helvetica Neue"/>
              <a:cs typeface="Helvetica Neue"/>
              <a:sym typeface="Helvetica Neue"/>
            </a:endParaRPr>
          </a:p>
          <a:p>
            <a:pPr lvl="0" marL="115503" indent="-115503"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Caps on detached ADUs at 30 percent of the size of the main house, which would be 450 square feet for a 1,500-square-foot main house, decrease the utility of the structure.</a:t>
            </a:r>
            <a:endParaRPr sz="1440">
              <a:solidFill>
                <a:srgbClr val="FFFFFF"/>
              </a:solidFill>
              <a:latin typeface="Helvetica Neue"/>
              <a:ea typeface="Helvetica Neue"/>
              <a:cs typeface="Helvetica Neue"/>
              <a:sym typeface="Helvetica Neue"/>
            </a:endParaRPr>
          </a:p>
          <a:p>
            <a:pPr lvl="0" marL="115503" indent="-115503"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Model state rules issued by the Oregon Department of Land Conservation and Development suggest ADUs should be allowed up to 800 to 900 square feet, close to Portland's limit of 800 square feet (or 75 percent of the main house.)</a:t>
            </a:r>
            <a:endParaRPr sz="1440">
              <a:solidFill>
                <a:srgbClr val="FFFFFF"/>
              </a:solidFill>
              <a:latin typeface="Helvetica Neue"/>
              <a:ea typeface="Helvetica Neue"/>
              <a:cs typeface="Helvetica Neue"/>
              <a:sym typeface="Helvetica Neue"/>
            </a:endParaRPr>
          </a:p>
          <a:p>
            <a:pPr lvl="0" marL="115503" indent="-115503"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Units built with the intention of housing somebody with mobility impairment need to be bigger to allow ease of movement.</a:t>
            </a:r>
            <a:endParaRPr sz="1440">
              <a:solidFill>
                <a:srgbClr val="FFFFFF"/>
              </a:solidFill>
              <a:latin typeface="Helvetica Neue"/>
              <a:ea typeface="Helvetica Neue"/>
              <a:cs typeface="Helvetica Neue"/>
              <a:sym typeface="Helvetica Neue"/>
            </a:endParaRPr>
          </a:p>
          <a:p>
            <a:pPr lvl="0" marL="0" indent="0" defTabSz="274320">
              <a:spcBef>
                <a:spcPts val="0"/>
              </a:spcBef>
              <a:buSzTx/>
              <a:buNone/>
              <a:defRPr sz="1800">
                <a:solidFill>
                  <a:srgbClr val="000000"/>
                </a:solidFill>
              </a:defRPr>
            </a:pPr>
            <a:endParaRPr b="1" sz="960">
              <a:solidFill>
                <a:srgbClr val="FFFFFF"/>
              </a:solidFill>
              <a:latin typeface="Helvetica Neue"/>
              <a:ea typeface="Helvetica Neue"/>
              <a:cs typeface="Helvetica Neue"/>
              <a:sym typeface="Helvetica Neue"/>
            </a:endParaRPr>
          </a:p>
          <a:p>
            <a:pPr lvl="0" marL="0" indent="0" defTabSz="274320">
              <a:spcBef>
                <a:spcPts val="0"/>
              </a:spcBef>
              <a:buSzTx/>
              <a:buNone/>
              <a:defRPr sz="1800">
                <a:solidFill>
                  <a:srgbClr val="000000"/>
                </a:solidFill>
              </a:defRPr>
            </a:pPr>
            <a:r>
              <a:rPr b="1" sz="1680">
                <a:solidFill>
                  <a:srgbClr val="FFFFFF"/>
                </a:solidFill>
                <a:latin typeface="Helvetica Neue"/>
                <a:ea typeface="Helvetica Neue"/>
                <a:cs typeface="Helvetica Neue"/>
                <a:sym typeface="Helvetica Neue"/>
              </a:rPr>
              <a:t>Owner occupancy:</a:t>
            </a:r>
            <a:endParaRPr sz="1680">
              <a:solidFill>
                <a:srgbClr val="FFFFFF"/>
              </a:solidFill>
              <a:latin typeface="Helvetica Neue"/>
              <a:ea typeface="Helvetica Neue"/>
              <a:cs typeface="Helvetica Neue"/>
              <a:sym typeface="Helvetica Neue"/>
            </a:endParaRPr>
          </a:p>
          <a:p>
            <a:pPr lvl="0" marL="115503" indent="-115503"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Most jurisdictions require the owner to remain living in either the main house or the ADU. This can be a “Deal Killer”, especially as owners age and for lenders concerned they might find themselves owning the property.</a:t>
            </a:r>
            <a:endParaRPr sz="1440">
              <a:solidFill>
                <a:srgbClr val="FFFFFF"/>
              </a:solidFill>
              <a:latin typeface="Helvetica Neue"/>
              <a:ea typeface="Helvetica Neue"/>
              <a:cs typeface="Helvetica Neue"/>
              <a:sym typeface="Helvetica Neue"/>
            </a:endParaRPr>
          </a:p>
          <a:p>
            <a:pPr lvl="0" marL="115503" indent="-115503"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While seemingly reasonable, such rules can reduce the actual property value because of lost flexibility for owners and make lenders less willing to provide a construction loan to build an ADU.</a:t>
            </a:r>
            <a:endParaRPr sz="1440">
              <a:solidFill>
                <a:srgbClr val="FFFFFF"/>
              </a:solidFill>
              <a:latin typeface="Helvetica Neue"/>
              <a:ea typeface="Helvetica Neue"/>
              <a:cs typeface="Helvetica Neue"/>
              <a:sym typeface="Helvetica Neue"/>
            </a:endParaRPr>
          </a:p>
          <a:p>
            <a:pPr lvl="0" marL="0" indent="0" defTabSz="274320">
              <a:spcBef>
                <a:spcPts val="0"/>
              </a:spcBef>
              <a:buSzTx/>
              <a:buNone/>
              <a:defRPr sz="1800">
                <a:solidFill>
                  <a:srgbClr val="000000"/>
                </a:solidFill>
              </a:defRPr>
            </a:pPr>
            <a:endParaRPr b="1" sz="960">
              <a:solidFill>
                <a:srgbClr val="FFFFFF"/>
              </a:solidFill>
              <a:latin typeface="Helvetica Neue"/>
              <a:ea typeface="Helvetica Neue"/>
              <a:cs typeface="Helvetica Neue"/>
              <a:sym typeface="Helvetica Neue"/>
            </a:endParaRPr>
          </a:p>
          <a:p>
            <a:pPr lvl="0" marL="0" indent="0" defTabSz="274320">
              <a:spcBef>
                <a:spcPts val="0"/>
              </a:spcBef>
              <a:buSzTx/>
              <a:buNone/>
              <a:defRPr sz="1800">
                <a:solidFill>
                  <a:srgbClr val="000000"/>
                </a:solidFill>
              </a:defRPr>
            </a:pPr>
            <a:r>
              <a:rPr b="1" sz="1680">
                <a:solidFill>
                  <a:srgbClr val="FFFFFF"/>
                </a:solidFill>
                <a:latin typeface="Helvetica Neue"/>
                <a:ea typeface="Helvetica Neue"/>
                <a:cs typeface="Helvetica Neue"/>
                <a:sym typeface="Helvetica Neue"/>
              </a:rPr>
              <a:t>Local Zoning/Building Constraints:</a:t>
            </a:r>
            <a:endParaRPr b="1" sz="1680">
              <a:solidFill>
                <a:srgbClr val="FFFFFF"/>
              </a:solidFill>
              <a:latin typeface="Helvetica Neue"/>
              <a:ea typeface="Helvetica Neue"/>
              <a:cs typeface="Helvetica Neue"/>
              <a:sym typeface="Helvetica Neue"/>
            </a:endParaRPr>
          </a:p>
          <a:p>
            <a:pPr lvl="0" marL="173254" indent="-173254"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Lot size, setbacks, lot coverage, footprint, height, rights of way &amp; easements…the same things that affect any other type of building.</a:t>
            </a:r>
            <a:endParaRPr sz="1440">
              <a:solidFill>
                <a:srgbClr val="FFFFFF"/>
              </a:solidFill>
              <a:latin typeface="Helvetica Neue"/>
              <a:ea typeface="Helvetica Neue"/>
              <a:cs typeface="Helvetica Neue"/>
              <a:sym typeface="Helvetica Neue"/>
            </a:endParaRPr>
          </a:p>
          <a:p>
            <a:pPr lvl="0" marL="173254" indent="-173254"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Communities need to consider the effect of nonconforming buildings &amp; lots as well as all of the above.</a:t>
            </a:r>
            <a:endParaRPr sz="1440">
              <a:solidFill>
                <a:srgbClr val="FFFFFF"/>
              </a:solidFill>
              <a:latin typeface="Helvetica Neue"/>
              <a:ea typeface="Helvetica Neue"/>
              <a:cs typeface="Helvetica Neue"/>
              <a:sym typeface="Helvetica Neue"/>
            </a:endParaRPr>
          </a:p>
          <a:p>
            <a:pPr lvl="0" marL="0" indent="0" defTabSz="274320">
              <a:spcBef>
                <a:spcPts val="0"/>
              </a:spcBef>
              <a:buSzTx/>
              <a:buNone/>
              <a:defRPr sz="1800">
                <a:solidFill>
                  <a:srgbClr val="000000"/>
                </a:solidFill>
              </a:defRPr>
            </a:pPr>
            <a:endParaRPr b="1" sz="960">
              <a:solidFill>
                <a:srgbClr val="FFFFFF"/>
              </a:solidFill>
              <a:latin typeface="Helvetica Neue"/>
              <a:ea typeface="Helvetica Neue"/>
              <a:cs typeface="Helvetica Neue"/>
              <a:sym typeface="Helvetica Neue"/>
            </a:endParaRPr>
          </a:p>
          <a:p>
            <a:pPr lvl="0" marL="0" indent="0" defTabSz="274320">
              <a:spcBef>
                <a:spcPts val="0"/>
              </a:spcBef>
              <a:buSzTx/>
              <a:buNone/>
              <a:defRPr sz="1800">
                <a:solidFill>
                  <a:srgbClr val="000000"/>
                </a:solidFill>
              </a:defRPr>
            </a:pPr>
            <a:r>
              <a:rPr b="1" sz="1680">
                <a:solidFill>
                  <a:srgbClr val="FFFFFF"/>
                </a:solidFill>
                <a:latin typeface="Helvetica Neue"/>
                <a:ea typeface="Helvetica Neue"/>
                <a:cs typeface="Helvetica Neue"/>
                <a:sym typeface="Helvetica Neue"/>
              </a:rPr>
              <a:t>Off-street parking:</a:t>
            </a:r>
            <a:endParaRPr b="1" sz="1680">
              <a:solidFill>
                <a:srgbClr val="FFFFFF"/>
              </a:solidFill>
              <a:latin typeface="Helvetica Neue"/>
              <a:ea typeface="Helvetica Neue"/>
              <a:cs typeface="Helvetica Neue"/>
              <a:sym typeface="Helvetica Neue"/>
            </a:endParaRPr>
          </a:p>
          <a:p>
            <a:pPr lvl="0" marL="115503" indent="-115503"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Can add $10,000 to $15,000 in costs to pave a driveway.</a:t>
            </a:r>
            <a:endParaRPr sz="1440">
              <a:solidFill>
                <a:srgbClr val="FFFFFF"/>
              </a:solidFill>
              <a:latin typeface="Helvetica Neue"/>
              <a:ea typeface="Helvetica Neue"/>
              <a:cs typeface="Helvetica Neue"/>
              <a:sym typeface="Helvetica Neue"/>
            </a:endParaRPr>
          </a:p>
          <a:p>
            <a:pPr lvl="0" marL="115503" indent="-115503"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Many lots can't accommodate new parking spaces. Portland, OR allows tandem parking.</a:t>
            </a:r>
            <a:endParaRPr sz="1440">
              <a:solidFill>
                <a:srgbClr val="FFFFFF"/>
              </a:solidFill>
              <a:latin typeface="Helvetica Neue"/>
              <a:ea typeface="Helvetica Neue"/>
              <a:cs typeface="Helvetica Neue"/>
              <a:sym typeface="Helvetica Neue"/>
            </a:endParaRPr>
          </a:p>
          <a:p>
            <a:pPr lvl="0" marL="0" indent="0" defTabSz="274320">
              <a:spcBef>
                <a:spcPts val="0"/>
              </a:spcBef>
              <a:buSzTx/>
              <a:buNone/>
              <a:defRPr sz="1800">
                <a:solidFill>
                  <a:srgbClr val="000000"/>
                </a:solidFill>
              </a:defRPr>
            </a:pPr>
            <a:endParaRPr b="1" sz="960">
              <a:solidFill>
                <a:srgbClr val="FFFFFF"/>
              </a:solidFill>
              <a:latin typeface="Helvetica Neue"/>
              <a:ea typeface="Helvetica Neue"/>
              <a:cs typeface="Helvetica Neue"/>
              <a:sym typeface="Helvetica Neue"/>
            </a:endParaRPr>
          </a:p>
          <a:p>
            <a:pPr lvl="0" marL="0" indent="0" defTabSz="274320">
              <a:spcBef>
                <a:spcPts val="0"/>
              </a:spcBef>
              <a:buSzTx/>
              <a:buNone/>
              <a:defRPr sz="1800">
                <a:solidFill>
                  <a:srgbClr val="000000"/>
                </a:solidFill>
              </a:defRPr>
            </a:pPr>
            <a:r>
              <a:rPr b="1" sz="1680">
                <a:solidFill>
                  <a:srgbClr val="FFFFFF"/>
                </a:solidFill>
                <a:latin typeface="Helvetica Neue"/>
                <a:ea typeface="Helvetica Neue"/>
                <a:cs typeface="Helvetica Neue"/>
                <a:sym typeface="Helvetica Neue"/>
              </a:rPr>
              <a:t>Onerous fees &amp; difficult permitting processes:</a:t>
            </a:r>
            <a:endParaRPr sz="1680">
              <a:solidFill>
                <a:srgbClr val="FFFFFF"/>
              </a:solidFill>
              <a:latin typeface="Helvetica Neue"/>
              <a:ea typeface="Helvetica Neue"/>
              <a:cs typeface="Helvetica Neue"/>
              <a:sym typeface="Helvetica Neue"/>
            </a:endParaRPr>
          </a:p>
          <a:p>
            <a:pPr lvl="0" marL="173254" indent="-173254"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Many jurisdictions levy thousands of dollars in systems development charges on each new ADU — the same as they charge for regular houses — to cover the cost of providing parks, sewers, water, streets and other services.</a:t>
            </a:r>
            <a:endParaRPr sz="1440">
              <a:solidFill>
                <a:srgbClr val="FFFFFF"/>
              </a:solidFill>
              <a:latin typeface="Helvetica Neue"/>
              <a:ea typeface="Helvetica Neue"/>
              <a:cs typeface="Helvetica Neue"/>
              <a:sym typeface="Helvetica Neue"/>
            </a:endParaRPr>
          </a:p>
          <a:p>
            <a:pPr lvl="0" marL="173254" indent="-173254"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Portland, OR, where such development fees typically top $16,000, found that waiving those fees for new ADUs led to the current ADU construction boom.</a:t>
            </a:r>
            <a:endParaRPr sz="1440">
              <a:solidFill>
                <a:srgbClr val="FFFFFF"/>
              </a:solidFill>
              <a:latin typeface="Helvetica Neue"/>
              <a:ea typeface="Helvetica Neue"/>
              <a:cs typeface="Helvetica Neue"/>
              <a:sym typeface="Helvetica Neue"/>
            </a:endParaRPr>
          </a:p>
          <a:p>
            <a:pPr lvl="0" marL="173254" indent="-173254"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Jurisdictions might consider scaling back those fees, with the recognition that ADUs usually house fewer residents than a regular house.</a:t>
            </a:r>
            <a:endParaRPr sz="1440">
              <a:solidFill>
                <a:srgbClr val="FFFFFF"/>
              </a:solidFill>
              <a:latin typeface="Helvetica Neue"/>
              <a:ea typeface="Helvetica Neue"/>
              <a:cs typeface="Helvetica Neue"/>
              <a:sym typeface="Helvetica Neue"/>
            </a:endParaRPr>
          </a:p>
          <a:p>
            <a:pPr lvl="0" marL="173254" indent="-173254"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Streamlining processes for folks who are not generally exposed to the permitting process eases homeowner concerns.</a:t>
            </a:r>
            <a:endParaRPr sz="1440">
              <a:solidFill>
                <a:srgbClr val="FFFFFF"/>
              </a:solidFill>
              <a:latin typeface="Helvetica Neue"/>
              <a:ea typeface="Helvetica Neue"/>
              <a:cs typeface="Helvetica Neue"/>
              <a:sym typeface="Helvetica Neue"/>
            </a:endParaRPr>
          </a:p>
          <a:p>
            <a:pPr lvl="0" marL="173254" indent="-173254"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Some communities require that the ADU must resemble the main house architecturally. That usually adds to the cost.</a:t>
            </a:r>
            <a:endParaRPr sz="1440">
              <a:solidFill>
                <a:srgbClr val="FFFFFF"/>
              </a:solidFill>
              <a:latin typeface="Helvetica Neue"/>
              <a:ea typeface="Helvetica Neue"/>
              <a:cs typeface="Helvetica Neue"/>
              <a:sym typeface="Helvetica Neue"/>
            </a:endParaRPr>
          </a:p>
          <a:p>
            <a:pPr lvl="0" marL="0" indent="0" defTabSz="274320">
              <a:spcBef>
                <a:spcPts val="0"/>
              </a:spcBef>
              <a:buSzTx/>
              <a:buNone/>
              <a:defRPr sz="1800">
                <a:solidFill>
                  <a:srgbClr val="000000"/>
                </a:solidFill>
              </a:defRPr>
            </a:pPr>
            <a:endParaRPr b="1" sz="960">
              <a:solidFill>
                <a:srgbClr val="FFFFFF"/>
              </a:solidFill>
              <a:latin typeface="Helvetica Neue"/>
              <a:ea typeface="Helvetica Neue"/>
              <a:cs typeface="Helvetica Neue"/>
              <a:sym typeface="Helvetica Neue"/>
            </a:endParaRPr>
          </a:p>
          <a:p>
            <a:pPr lvl="0" marL="0" indent="0" defTabSz="274320">
              <a:spcBef>
                <a:spcPts val="0"/>
              </a:spcBef>
              <a:buSzTx/>
              <a:buNone/>
              <a:defRPr sz="1800">
                <a:solidFill>
                  <a:srgbClr val="000000"/>
                </a:solidFill>
              </a:defRPr>
            </a:pPr>
            <a:r>
              <a:rPr b="1" sz="1680">
                <a:solidFill>
                  <a:srgbClr val="FFFFFF"/>
                </a:solidFill>
                <a:latin typeface="Helvetica Neue"/>
                <a:ea typeface="Helvetica Neue"/>
                <a:cs typeface="Helvetica Neue"/>
                <a:sym typeface="Helvetica Neue"/>
              </a:rPr>
              <a:t>Finance/Appraisal:</a:t>
            </a:r>
            <a:endParaRPr b="1" sz="1680">
              <a:solidFill>
                <a:srgbClr val="FFFFFF"/>
              </a:solidFill>
              <a:latin typeface="Helvetica Neue"/>
              <a:ea typeface="Helvetica Neue"/>
              <a:cs typeface="Helvetica Neue"/>
              <a:sym typeface="Helvetica Neue"/>
            </a:endParaRPr>
          </a:p>
          <a:p>
            <a:pPr lvl="0" marL="173254" indent="-173254"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Some banks won't loan money based on homeowners' ability to make payments by renting out the ADUs. That cuts modest- and low-income homeowners out of the market.</a:t>
            </a:r>
            <a:endParaRPr sz="1440">
              <a:solidFill>
                <a:srgbClr val="FFFFFF"/>
              </a:solidFill>
              <a:latin typeface="Helvetica Neue"/>
              <a:ea typeface="Helvetica Neue"/>
              <a:cs typeface="Helvetica Neue"/>
              <a:sym typeface="Helvetica Neue"/>
            </a:endParaRPr>
          </a:p>
          <a:p>
            <a:pPr lvl="0" marL="173254" indent="-173254"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In places where ADUs are not prevalent, finding comps to determine market value can be difficult.</a:t>
            </a:r>
            <a:endParaRPr sz="1440">
              <a:solidFill>
                <a:srgbClr val="FFFFFF"/>
              </a:solidFill>
              <a:latin typeface="Helvetica Neue"/>
              <a:ea typeface="Helvetica Neue"/>
              <a:cs typeface="Helvetica Neue"/>
              <a:sym typeface="Helvetica Neue"/>
            </a:endParaRPr>
          </a:p>
          <a:p>
            <a:pPr lvl="0" marL="173254" indent="-173254" defTabSz="274320">
              <a:spcBef>
                <a:spcPts val="0"/>
              </a:spcBef>
              <a:defRPr sz="1800">
                <a:solidFill>
                  <a:srgbClr val="000000"/>
                </a:solidFill>
              </a:defRPr>
            </a:pPr>
            <a:r>
              <a:rPr sz="1440">
                <a:solidFill>
                  <a:srgbClr val="FFFFFF"/>
                </a:solidFill>
                <a:latin typeface="Helvetica Neue"/>
                <a:ea typeface="Helvetica Neue"/>
                <a:cs typeface="Helvetica Neue"/>
                <a:sym typeface="Helvetica Neue"/>
              </a:rPr>
              <a:t>ADU specific loan programs are scarce.</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title"/>
          </p:nvPr>
        </p:nvSpPr>
        <p:spPr>
          <a:xfrm>
            <a:off x="952500" y="115686"/>
            <a:ext cx="11099801" cy="2120901"/>
          </a:xfrm>
          <a:prstGeom prst="rect">
            <a:avLst/>
          </a:prstGeom>
        </p:spPr>
        <p:txBody>
          <a:bodyPr/>
          <a:lstStyle/>
          <a:p>
            <a:pPr lvl="0">
              <a:defRPr sz="1800">
                <a:solidFill>
                  <a:srgbClr val="000000"/>
                </a:solidFill>
              </a:defRPr>
            </a:pPr>
            <a:r>
              <a:rPr b="1" sz="6000">
                <a:solidFill>
                  <a:srgbClr val="FFFFFF"/>
                </a:solidFill>
              </a:rPr>
              <a:t>Lessons Learned:</a:t>
            </a:r>
            <a:endParaRPr b="1" sz="6000">
              <a:solidFill>
                <a:srgbClr val="FFFFFF"/>
              </a:solidFill>
            </a:endParaRPr>
          </a:p>
          <a:p>
            <a:pPr lvl="0">
              <a:defRPr sz="1800">
                <a:solidFill>
                  <a:srgbClr val="000000"/>
                </a:solidFill>
              </a:defRPr>
            </a:pPr>
            <a:r>
              <a:rPr sz="6000">
                <a:solidFill>
                  <a:srgbClr val="FFFFFF"/>
                </a:solidFill>
              </a:rPr>
              <a:t> </a:t>
            </a:r>
            <a:r>
              <a:rPr i="1" sz="4800">
                <a:solidFill>
                  <a:srgbClr val="FFFFFF"/>
                </a:solidFill>
              </a:rPr>
              <a:t>from models in other places.</a:t>
            </a:r>
          </a:p>
        </p:txBody>
      </p:sp>
      <p:sp>
        <p:nvSpPr>
          <p:cNvPr id="93" name="Shape 93"/>
          <p:cNvSpPr/>
          <p:nvPr>
            <p:ph type="body" idx="1"/>
          </p:nvPr>
        </p:nvSpPr>
        <p:spPr>
          <a:xfrm>
            <a:off x="952500" y="2194806"/>
            <a:ext cx="11099801" cy="7091188"/>
          </a:xfrm>
          <a:prstGeom prst="rect">
            <a:avLst/>
          </a:prstGeom>
        </p:spPr>
        <p:txBody>
          <a:bodyPr/>
          <a:lstStyle/>
          <a:p>
            <a:pPr lvl="0" marL="187452" indent="-187452" defTabSz="239522">
              <a:spcBef>
                <a:spcPts val="1700"/>
              </a:spcBef>
              <a:defRPr sz="1800">
                <a:solidFill>
                  <a:srgbClr val="000000"/>
                </a:solidFill>
              </a:defRPr>
            </a:pPr>
            <a:r>
              <a:rPr sz="1476">
                <a:solidFill>
                  <a:srgbClr val="FFFFFF"/>
                </a:solidFill>
              </a:rPr>
              <a:t>Flexibility is paramount - an ADU is living space that can be:</a:t>
            </a:r>
            <a:endParaRPr sz="1476">
              <a:solidFill>
                <a:srgbClr val="FFFFFF"/>
              </a:solidFill>
            </a:endParaRPr>
          </a:p>
          <a:p>
            <a:pPr lvl="2" marL="562355" indent="-187452" defTabSz="239522">
              <a:spcBef>
                <a:spcPts val="1700"/>
              </a:spcBef>
              <a:defRPr sz="1800">
                <a:solidFill>
                  <a:srgbClr val="000000"/>
                </a:solidFill>
              </a:defRPr>
            </a:pPr>
            <a:r>
              <a:rPr sz="1476">
                <a:solidFill>
                  <a:srgbClr val="FFFFFF"/>
                </a:solidFill>
              </a:rPr>
              <a:t>A dwelling.</a:t>
            </a:r>
            <a:endParaRPr sz="1476">
              <a:solidFill>
                <a:srgbClr val="FFFFFF"/>
              </a:solidFill>
            </a:endParaRPr>
          </a:p>
          <a:p>
            <a:pPr lvl="2" marL="562355" indent="-187452" defTabSz="239522">
              <a:spcBef>
                <a:spcPts val="1700"/>
              </a:spcBef>
              <a:defRPr sz="1800">
                <a:solidFill>
                  <a:srgbClr val="000000"/>
                </a:solidFill>
              </a:defRPr>
            </a:pPr>
            <a:r>
              <a:rPr sz="1476">
                <a:solidFill>
                  <a:srgbClr val="FFFFFF"/>
                </a:solidFill>
              </a:rPr>
              <a:t>A rental - long term, seasonal or a short term rental (</a:t>
            </a:r>
            <a:r>
              <a:rPr i="1" sz="1476">
                <a:solidFill>
                  <a:srgbClr val="FFFFFF"/>
                </a:solidFill>
              </a:rPr>
              <a:t>AirBnB</a:t>
            </a:r>
            <a:r>
              <a:rPr sz="1476">
                <a:solidFill>
                  <a:srgbClr val="FFFFFF"/>
                </a:solidFill>
              </a:rPr>
              <a:t>).</a:t>
            </a:r>
            <a:endParaRPr sz="1476">
              <a:solidFill>
                <a:srgbClr val="FFFFFF"/>
              </a:solidFill>
            </a:endParaRPr>
          </a:p>
          <a:p>
            <a:pPr lvl="2" marL="562355" indent="-187452" defTabSz="239522">
              <a:spcBef>
                <a:spcPts val="1700"/>
              </a:spcBef>
              <a:defRPr sz="1800">
                <a:solidFill>
                  <a:srgbClr val="000000"/>
                </a:solidFill>
              </a:defRPr>
            </a:pPr>
            <a:r>
              <a:rPr sz="1476">
                <a:solidFill>
                  <a:srgbClr val="FFFFFF"/>
                </a:solidFill>
              </a:rPr>
              <a:t>A guest house or a home office.</a:t>
            </a:r>
            <a:endParaRPr sz="1476">
              <a:solidFill>
                <a:srgbClr val="FFFFFF"/>
              </a:solidFill>
            </a:endParaRPr>
          </a:p>
          <a:p>
            <a:pPr lvl="2" marL="562355" indent="-187452" defTabSz="239522">
              <a:spcBef>
                <a:spcPts val="1700"/>
              </a:spcBef>
              <a:defRPr sz="1800">
                <a:solidFill>
                  <a:srgbClr val="000000"/>
                </a:solidFill>
              </a:defRPr>
            </a:pPr>
            <a:r>
              <a:rPr sz="1476">
                <a:solidFill>
                  <a:srgbClr val="FFFFFF"/>
                </a:solidFill>
              </a:rPr>
              <a:t>Converted back into part of a primary dwelling.</a:t>
            </a:r>
            <a:endParaRPr sz="1476">
              <a:solidFill>
                <a:srgbClr val="FFFFFF"/>
              </a:solidFill>
            </a:endParaRPr>
          </a:p>
          <a:p>
            <a:pPr lvl="0" marL="187452" indent="-187452" defTabSz="239522">
              <a:spcBef>
                <a:spcPts val="1700"/>
              </a:spcBef>
              <a:defRPr sz="1800">
                <a:solidFill>
                  <a:srgbClr val="000000"/>
                </a:solidFill>
              </a:defRPr>
            </a:pPr>
            <a:r>
              <a:rPr sz="1476">
                <a:solidFill>
                  <a:srgbClr val="FFFFFF"/>
                </a:solidFill>
              </a:rPr>
              <a:t>Types of units - codes should allow all three. Codes that do not allow detached units see considerably fewer units built.</a:t>
            </a:r>
            <a:endParaRPr sz="1476">
              <a:solidFill>
                <a:srgbClr val="FFFFFF"/>
              </a:solidFill>
            </a:endParaRPr>
          </a:p>
          <a:p>
            <a:pPr lvl="0" marL="187452" indent="-187452" defTabSz="239522">
              <a:spcBef>
                <a:spcPts val="1700"/>
              </a:spcBef>
              <a:defRPr sz="1800">
                <a:solidFill>
                  <a:srgbClr val="000000"/>
                </a:solidFill>
              </a:defRPr>
            </a:pPr>
            <a:r>
              <a:rPr sz="1476">
                <a:solidFill>
                  <a:srgbClr val="FFFFFF"/>
                </a:solidFill>
              </a:rPr>
              <a:t>Number of units - more progressive ordinances allow two, one inside/attached &amp; one detached. Three units, however, triggers Maine subdivision law.</a:t>
            </a:r>
            <a:endParaRPr sz="1476">
              <a:solidFill>
                <a:srgbClr val="FFFFFF"/>
              </a:solidFill>
            </a:endParaRPr>
          </a:p>
          <a:p>
            <a:pPr lvl="0" marL="187452" indent="-187452" defTabSz="239522">
              <a:spcBef>
                <a:spcPts val="1700"/>
              </a:spcBef>
              <a:defRPr sz="1800">
                <a:solidFill>
                  <a:srgbClr val="000000"/>
                </a:solidFill>
              </a:defRPr>
            </a:pPr>
            <a:r>
              <a:rPr sz="1476">
                <a:solidFill>
                  <a:srgbClr val="FFFFFF"/>
                </a:solidFill>
              </a:rPr>
              <a:t>Size of units - should be big enough to allow for two bedrooms, both for affordable housing reasons &amp; for caregiver situations, regardless of the size of the primary dwelling.</a:t>
            </a:r>
            <a:endParaRPr sz="1476">
              <a:solidFill>
                <a:srgbClr val="FFFFFF"/>
              </a:solidFill>
            </a:endParaRPr>
          </a:p>
          <a:p>
            <a:pPr lvl="0" marL="187452" indent="-187452" defTabSz="239522">
              <a:spcBef>
                <a:spcPts val="1700"/>
              </a:spcBef>
              <a:defRPr sz="1800">
                <a:solidFill>
                  <a:srgbClr val="000000"/>
                </a:solidFill>
              </a:defRPr>
            </a:pPr>
            <a:r>
              <a:rPr sz="1476">
                <a:solidFill>
                  <a:srgbClr val="FFFFFF"/>
                </a:solidFill>
              </a:rPr>
              <a:t>Location of units - zones where growth is desired, residential &amp; mixed-use are allowed and with some allowance made for non water &amp; sewered areas. Areas within walking distance of amenities are ideal.</a:t>
            </a:r>
            <a:endParaRPr sz="1476">
              <a:solidFill>
                <a:srgbClr val="FFFFFF"/>
              </a:solidFill>
            </a:endParaRPr>
          </a:p>
          <a:p>
            <a:pPr lvl="0" marL="187452" indent="-187452" defTabSz="239522">
              <a:spcBef>
                <a:spcPts val="1700"/>
              </a:spcBef>
              <a:defRPr sz="1800">
                <a:solidFill>
                  <a:srgbClr val="000000"/>
                </a:solidFill>
              </a:defRPr>
            </a:pPr>
            <a:r>
              <a:rPr sz="1476">
                <a:solidFill>
                  <a:srgbClr val="FFFFFF"/>
                </a:solidFill>
              </a:rPr>
              <a:t>Owner Occupancy - not requiring owner occupancy is preferable to lenders &amp; anticipates contingencies where an owner can receive income even if they move to a different type of care and don’t want to loose the asset.</a:t>
            </a:r>
            <a:endParaRPr sz="1476">
              <a:solidFill>
                <a:srgbClr val="FFFFFF"/>
              </a:solidFill>
            </a:endParaRPr>
          </a:p>
          <a:p>
            <a:pPr lvl="0" marL="187452" indent="-187452" defTabSz="239522">
              <a:spcBef>
                <a:spcPts val="1700"/>
              </a:spcBef>
              <a:defRPr sz="1800">
                <a:solidFill>
                  <a:srgbClr val="000000"/>
                </a:solidFill>
              </a:defRPr>
            </a:pPr>
            <a:r>
              <a:rPr sz="1476">
                <a:solidFill>
                  <a:srgbClr val="FFFFFF"/>
                </a:solidFill>
              </a:rPr>
              <a:t>Other occupancy restrictions - trying to steer occupancy toward or away from affordable housing or short term rentals and specifically for elderly housing reduces flexibility &amp; therefore the number of units.</a:t>
            </a:r>
            <a:endParaRPr sz="1476">
              <a:solidFill>
                <a:srgbClr val="FFFFFF"/>
              </a:solidFill>
            </a:endParaRPr>
          </a:p>
          <a:p>
            <a:pPr lvl="0" marL="187452" indent="-187452" defTabSz="239522">
              <a:spcBef>
                <a:spcPts val="1700"/>
              </a:spcBef>
              <a:defRPr sz="1800">
                <a:solidFill>
                  <a:srgbClr val="000000"/>
                </a:solidFill>
              </a:defRPr>
            </a:pPr>
            <a:r>
              <a:rPr sz="1476">
                <a:solidFill>
                  <a:srgbClr val="FFFFFF"/>
                </a:solidFill>
              </a:rPr>
              <a:t>Architectural character - requiring a greater degree of review than other houses in a neighborhood is both unfair &amp; likely more expensive.</a:t>
            </a:r>
            <a:endParaRPr sz="1476">
              <a:solidFill>
                <a:srgbClr val="FFFFFF"/>
              </a:solidFill>
            </a:endParaRPr>
          </a:p>
          <a:p>
            <a:pPr lvl="0" marL="187452" indent="-187452" defTabSz="239522">
              <a:spcBef>
                <a:spcPts val="1700"/>
              </a:spcBef>
              <a:defRPr sz="1800">
                <a:solidFill>
                  <a:srgbClr val="000000"/>
                </a:solidFill>
              </a:defRPr>
            </a:pPr>
            <a:r>
              <a:rPr sz="1476">
                <a:solidFill>
                  <a:srgbClr val="FFFFFF"/>
                </a:solidFill>
              </a:rPr>
              <a:t>Creating community loan programs or working with local banks can help make financing available.</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title"/>
          </p:nvPr>
        </p:nvSpPr>
        <p:spPr>
          <a:prstGeom prst="rect">
            <a:avLst/>
          </a:prstGeom>
        </p:spPr>
        <p:txBody>
          <a:bodyPr/>
          <a:lstStyle/>
          <a:p>
            <a:pPr lvl="0">
              <a:defRPr sz="1800">
                <a:solidFill>
                  <a:srgbClr val="000000"/>
                </a:solidFill>
              </a:defRPr>
            </a:pPr>
            <a:r>
              <a:rPr sz="4800">
                <a:solidFill>
                  <a:srgbClr val="FFFFFF"/>
                </a:solidFill>
              </a:rPr>
              <a:t>Often Cited Neighborhood Concerns:</a:t>
            </a:r>
            <a:endParaRPr sz="4800">
              <a:solidFill>
                <a:srgbClr val="FFFFFF"/>
              </a:solidFill>
            </a:endParaRPr>
          </a:p>
          <a:p>
            <a:pPr lvl="0">
              <a:defRPr sz="1800">
                <a:solidFill>
                  <a:srgbClr val="000000"/>
                </a:solidFill>
              </a:defRPr>
            </a:pPr>
            <a:r>
              <a:rPr i="1" sz="3600">
                <a:solidFill>
                  <a:srgbClr val="FFFFFF"/>
                </a:solidFill>
              </a:rPr>
              <a:t>Not always valid, but…a lot of this stuff is really about feelings</a:t>
            </a:r>
          </a:p>
        </p:txBody>
      </p:sp>
      <p:sp>
        <p:nvSpPr>
          <p:cNvPr id="96" name="Shape 96"/>
          <p:cNvSpPr/>
          <p:nvPr>
            <p:ph type="body" idx="1"/>
          </p:nvPr>
        </p:nvSpPr>
        <p:spPr>
          <a:xfrm>
            <a:off x="952500" y="2597150"/>
            <a:ext cx="11099800" cy="6286500"/>
          </a:xfrm>
          <a:prstGeom prst="rect">
            <a:avLst/>
          </a:prstGeom>
        </p:spPr>
        <p:txBody>
          <a:bodyPr/>
          <a:lstStyle/>
          <a:p>
            <a:pPr lvl="0" marL="333756" indent="-333756" defTabSz="426466">
              <a:spcBef>
                <a:spcPts val="3000"/>
              </a:spcBef>
              <a:defRPr sz="1800">
                <a:solidFill>
                  <a:srgbClr val="000000"/>
                </a:solidFill>
              </a:defRPr>
            </a:pPr>
            <a:r>
              <a:rPr sz="2774">
                <a:solidFill>
                  <a:srgbClr val="FFFFFF"/>
                </a:solidFill>
              </a:rPr>
              <a:t>Increased Density - creates more demand/strain on public services, changes the character of neighborhoods.</a:t>
            </a:r>
            <a:endParaRPr sz="2774">
              <a:solidFill>
                <a:srgbClr val="FFFFFF"/>
              </a:solidFill>
            </a:endParaRPr>
          </a:p>
          <a:p>
            <a:pPr lvl="0" marL="333756" indent="-333756" defTabSz="426466">
              <a:spcBef>
                <a:spcPts val="3000"/>
              </a:spcBef>
              <a:defRPr sz="1800">
                <a:solidFill>
                  <a:srgbClr val="000000"/>
                </a:solidFill>
              </a:defRPr>
            </a:pPr>
            <a:r>
              <a:rPr sz="2774">
                <a:solidFill>
                  <a:srgbClr val="FFFFFF"/>
                </a:solidFill>
              </a:rPr>
              <a:t>Parking - 1-1.3 cars on average, can be parked in tandem.</a:t>
            </a:r>
            <a:endParaRPr sz="2774">
              <a:solidFill>
                <a:srgbClr val="FFFFFF"/>
              </a:solidFill>
            </a:endParaRPr>
          </a:p>
          <a:p>
            <a:pPr lvl="0" marL="333756" indent="-333756" defTabSz="426466">
              <a:spcBef>
                <a:spcPts val="3000"/>
              </a:spcBef>
              <a:defRPr sz="1800">
                <a:solidFill>
                  <a:srgbClr val="000000"/>
                </a:solidFill>
              </a:defRPr>
            </a:pPr>
            <a:r>
              <a:rPr sz="2774">
                <a:solidFill>
                  <a:srgbClr val="FFFFFF"/>
                </a:solidFill>
              </a:rPr>
              <a:t>Traffic - more people, more cars, more traffic.</a:t>
            </a:r>
            <a:endParaRPr sz="2774">
              <a:solidFill>
                <a:srgbClr val="FFFFFF"/>
              </a:solidFill>
            </a:endParaRPr>
          </a:p>
          <a:p>
            <a:pPr lvl="0" marL="333756" indent="-333756" defTabSz="426466">
              <a:spcBef>
                <a:spcPts val="3000"/>
              </a:spcBef>
              <a:defRPr sz="1800">
                <a:solidFill>
                  <a:srgbClr val="000000"/>
                </a:solidFill>
              </a:defRPr>
            </a:pPr>
            <a:r>
              <a:rPr sz="2774">
                <a:solidFill>
                  <a:srgbClr val="FFFFFF"/>
                </a:solidFill>
              </a:rPr>
              <a:t>Kids in school - yes, concerns even with small units, usually in the absence of actually doing the math.</a:t>
            </a:r>
            <a:endParaRPr sz="2774">
              <a:solidFill>
                <a:srgbClr val="FFFFFF"/>
              </a:solidFill>
            </a:endParaRPr>
          </a:p>
          <a:p>
            <a:pPr lvl="0" marL="333756" indent="-333756" defTabSz="426466">
              <a:spcBef>
                <a:spcPts val="3000"/>
              </a:spcBef>
              <a:defRPr sz="1800">
                <a:solidFill>
                  <a:srgbClr val="000000"/>
                </a:solidFill>
              </a:defRPr>
            </a:pPr>
            <a:r>
              <a:rPr sz="2774">
                <a:solidFill>
                  <a:srgbClr val="FFFFFF"/>
                </a:solidFill>
              </a:rPr>
              <a:t>Displacement/Gentrification - fear that tear downs &amp; speculation in rentals could occur - data proves otherwise.</a:t>
            </a:r>
            <a:endParaRPr sz="2774">
              <a:solidFill>
                <a:srgbClr val="FFFFFF"/>
              </a:solidFill>
            </a:endParaRPr>
          </a:p>
          <a:p>
            <a:pPr lvl="0" marL="333756" indent="-333756" defTabSz="426466">
              <a:spcBef>
                <a:spcPts val="3000"/>
              </a:spcBef>
              <a:defRPr sz="1800">
                <a:solidFill>
                  <a:srgbClr val="000000"/>
                </a:solidFill>
              </a:defRPr>
            </a:pPr>
            <a:r>
              <a:rPr sz="2774">
                <a:solidFill>
                  <a:srgbClr val="FFFFFF"/>
                </a:solidFill>
              </a:rPr>
              <a:t>Short term rentals - AirBnB, VRBO etc. do not always qualify as housing, but are often conflated with ADUs.</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nvSpPr>
        <p:spPr>
          <a:xfrm>
            <a:off x="704667" y="628649"/>
            <a:ext cx="11595466" cy="849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800">
                <a:solidFill>
                  <a:srgbClr val="FFFFFF"/>
                </a:solidFill>
              </a:rPr>
              <a:t>Article XXV. Accessory Dwelling Units</a:t>
            </a:r>
            <a:endParaRPr sz="3800">
              <a:solidFill>
                <a:srgbClr val="FFFFFF"/>
              </a:solidFill>
            </a:endParaRPr>
          </a:p>
          <a:p>
            <a:pPr lvl="0">
              <a:defRPr sz="1800">
                <a:solidFill>
                  <a:srgbClr val="000000"/>
                </a:solidFill>
              </a:defRPr>
            </a:pPr>
            <a:endParaRPr sz="2400">
              <a:solidFill>
                <a:srgbClr val="FFFFFF"/>
              </a:solidFill>
            </a:endParaRPr>
          </a:p>
          <a:p>
            <a:pPr lvl="0">
              <a:defRPr sz="1800">
                <a:solidFill>
                  <a:srgbClr val="000000"/>
                </a:solidFill>
              </a:defRPr>
            </a:pPr>
            <a:r>
              <a:rPr sz="3000">
                <a:solidFill>
                  <a:srgbClr val="FFFFFF"/>
                </a:solidFill>
              </a:rPr>
              <a:t>16.8.25.1 Purpose.</a:t>
            </a:r>
            <a:endParaRPr sz="3000">
              <a:solidFill>
                <a:srgbClr val="FFFFFF"/>
              </a:solidFill>
            </a:endParaRPr>
          </a:p>
          <a:p>
            <a:pPr lvl="0">
              <a:defRPr sz="1800">
                <a:solidFill>
                  <a:srgbClr val="000000"/>
                </a:solidFill>
              </a:defRPr>
            </a:pPr>
            <a:r>
              <a:rPr sz="3000">
                <a:solidFill>
                  <a:srgbClr val="FFFFFF"/>
                </a:solidFill>
              </a:rPr>
              <a:t>It is the intent of this Article to </a:t>
            </a:r>
            <a:r>
              <a:rPr i="1" sz="3000">
                <a:solidFill>
                  <a:srgbClr val="971817"/>
                </a:solidFill>
              </a:rPr>
              <a:t>impose</a:t>
            </a:r>
            <a:r>
              <a:rPr sz="3000">
                <a:solidFill>
                  <a:srgbClr val="FFFFFF"/>
                </a:solidFill>
              </a:rPr>
              <a:t> standards that enable homeowners to create accessory dwelling units that are compatible with this Code and do not </a:t>
            </a:r>
            <a:r>
              <a:rPr i="1" sz="3000">
                <a:solidFill>
                  <a:srgbClr val="971817"/>
                </a:solidFill>
              </a:rPr>
              <a:t>negatively impact</a:t>
            </a:r>
            <a:r>
              <a:rPr sz="3000">
                <a:solidFill>
                  <a:srgbClr val="971817"/>
                </a:solidFill>
              </a:rPr>
              <a:t> </a:t>
            </a:r>
            <a:r>
              <a:rPr sz="3000">
                <a:solidFill>
                  <a:srgbClr val="FFFFFF"/>
                </a:solidFill>
              </a:rPr>
              <a:t>the character of the existing neighborhood or </a:t>
            </a:r>
            <a:r>
              <a:rPr i="1" sz="3000">
                <a:solidFill>
                  <a:srgbClr val="971817"/>
                </a:solidFill>
              </a:rPr>
              <a:t>overburden</a:t>
            </a:r>
            <a:r>
              <a:rPr sz="3000">
                <a:solidFill>
                  <a:srgbClr val="FFFFFF"/>
                </a:solidFill>
              </a:rPr>
              <a:t> the existing infrastructure.</a:t>
            </a:r>
            <a:endParaRPr sz="3000">
              <a:solidFill>
                <a:srgbClr val="FFFFFF"/>
              </a:solidFill>
            </a:endParaRPr>
          </a:p>
          <a:p>
            <a:pPr lvl="0">
              <a:defRPr sz="1800">
                <a:solidFill>
                  <a:srgbClr val="000000"/>
                </a:solidFill>
              </a:defRPr>
            </a:pPr>
            <a:endParaRPr sz="3800">
              <a:solidFill>
                <a:srgbClr val="FFFFFF"/>
              </a:solidFill>
            </a:endParaRPr>
          </a:p>
          <a:p>
            <a:pPr lvl="0">
              <a:defRPr sz="1800">
                <a:solidFill>
                  <a:srgbClr val="000000"/>
                </a:solidFill>
              </a:defRPr>
            </a:pPr>
            <a:r>
              <a:rPr sz="3000">
                <a:solidFill>
                  <a:srgbClr val="FFFFFF"/>
                </a:solidFill>
              </a:rPr>
              <a:t>16.8.25.2 Applicability.</a:t>
            </a:r>
            <a:endParaRPr sz="3000">
              <a:solidFill>
                <a:srgbClr val="FFFFFF"/>
              </a:solidFill>
            </a:endParaRPr>
          </a:p>
          <a:p>
            <a:pPr lvl="0">
              <a:defRPr sz="1800">
                <a:solidFill>
                  <a:srgbClr val="000000"/>
                </a:solidFill>
              </a:defRPr>
            </a:pPr>
            <a:r>
              <a:rPr sz="3000">
                <a:solidFill>
                  <a:srgbClr val="FFFFFF"/>
                </a:solidFill>
              </a:rPr>
              <a:t>An Accessory Dwelling unit is allowed in all zoning districts where the use is permitted in Chapter 16.3. </a:t>
            </a:r>
            <a:r>
              <a:rPr i="1" sz="3000">
                <a:solidFill>
                  <a:srgbClr val="971817"/>
                </a:solidFill>
              </a:rPr>
              <a:t>The unit must be located in an existing</a:t>
            </a:r>
            <a:r>
              <a:rPr i="1" sz="3000">
                <a:solidFill>
                  <a:srgbClr val="D45954"/>
                </a:solidFill>
              </a:rPr>
              <a:t> </a:t>
            </a:r>
            <a:r>
              <a:rPr i="1" sz="3000">
                <a:solidFill>
                  <a:srgbClr val="971817"/>
                </a:solidFill>
              </a:rPr>
              <a:t>structure</a:t>
            </a:r>
            <a:r>
              <a:rPr sz="3000">
                <a:solidFill>
                  <a:srgbClr val="FFFFFF"/>
                </a:solidFill>
              </a:rPr>
              <a:t> with a certificate of occupancy issued more than </a:t>
            </a:r>
            <a:r>
              <a:rPr i="1" sz="3000">
                <a:solidFill>
                  <a:srgbClr val="971817"/>
                </a:solidFill>
              </a:rPr>
              <a:t>5 years</a:t>
            </a:r>
            <a:r>
              <a:rPr sz="3000">
                <a:solidFill>
                  <a:srgbClr val="FFFFFF"/>
                </a:solidFill>
              </a:rPr>
              <a:t> prior to the date of the ADU application, on the property where the owner of the property occupies one of the units. The accessory dwelling unit may be attached to, or detached from, the primary dwelling unit. </a:t>
            </a:r>
            <a:r>
              <a:rPr i="1" sz="3000">
                <a:solidFill>
                  <a:srgbClr val="971817"/>
                </a:solidFill>
              </a:rPr>
              <a:t>No expansion of a building‘s footprint is allowed to accommodate an accessory dwelling unit.</a:t>
            </a:r>
            <a:endParaRPr i="1" sz="3000">
              <a:solidFill>
                <a:srgbClr val="971817"/>
              </a:solidFill>
            </a:endParaRP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body" idx="1"/>
          </p:nvPr>
        </p:nvSpPr>
        <p:spPr>
          <a:xfrm>
            <a:off x="262914" y="322224"/>
            <a:ext cx="12478971" cy="1971163"/>
          </a:xfrm>
          <a:prstGeom prst="rect">
            <a:avLst/>
          </a:prstGeom>
        </p:spPr>
        <p:txBody>
          <a:bodyPr/>
          <a:lstStyle>
            <a:lvl1pPr marL="0" indent="0" algn="ctr">
              <a:buSzTx/>
              <a:buNone/>
            </a:lvl1pPr>
          </a:lstStyle>
          <a:p>
            <a:pPr lvl="0">
              <a:defRPr sz="1800">
                <a:solidFill>
                  <a:srgbClr val="000000"/>
                </a:solidFill>
              </a:defRPr>
            </a:pPr>
            <a:r>
              <a:rPr sz="3800">
                <a:solidFill>
                  <a:srgbClr val="FFFFFF"/>
                </a:solidFill>
              </a:rPr>
              <a:t>ADUs can become a valued part of the local culture. The Portland ADU tour is conducted via bicycle.</a:t>
            </a:r>
          </a:p>
        </p:txBody>
      </p:sp>
      <p:pic>
        <p:nvPicPr>
          <p:cNvPr id="101" name="adu tour-2970.jpg"/>
          <p:cNvPicPr/>
          <p:nvPr/>
        </p:nvPicPr>
        <p:blipFill>
          <a:blip r:embed="rId2">
            <a:extLst/>
          </a:blip>
          <a:stretch>
            <a:fillRect/>
          </a:stretch>
        </p:blipFill>
        <p:spPr>
          <a:xfrm>
            <a:off x="1856287" y="2327288"/>
            <a:ext cx="9292226" cy="6969171"/>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 name="Shape 103"/>
          <p:cNvSpPr/>
          <p:nvPr>
            <p:ph type="title"/>
          </p:nvPr>
        </p:nvSpPr>
        <p:spPr>
          <a:prstGeom prst="rect">
            <a:avLst/>
          </a:prstGeom>
        </p:spPr>
        <p:txBody>
          <a:bodyPr/>
          <a:lstStyle/>
          <a:p>
            <a:pPr lvl="0">
              <a:defRPr sz="1800">
                <a:solidFill>
                  <a:srgbClr val="000000"/>
                </a:solidFill>
              </a:defRPr>
            </a:pPr>
            <a:r>
              <a:rPr sz="4800">
                <a:solidFill>
                  <a:srgbClr val="FFFFFF"/>
                </a:solidFill>
              </a:rPr>
              <a:t>The Best Reason to Allow ADUs?</a:t>
            </a:r>
            <a:endParaRPr sz="4800">
              <a:solidFill>
                <a:srgbClr val="FFFFFF"/>
              </a:solidFill>
            </a:endParaRPr>
          </a:p>
          <a:p>
            <a:pPr lvl="0">
              <a:defRPr sz="1800">
                <a:solidFill>
                  <a:srgbClr val="000000"/>
                </a:solidFill>
              </a:defRPr>
            </a:pPr>
            <a:r>
              <a:rPr b="1" i="1" sz="4800">
                <a:solidFill>
                  <a:srgbClr val="FFFFFF"/>
                </a:solidFill>
              </a:rPr>
              <a:t>They’re Cool!</a:t>
            </a:r>
          </a:p>
        </p:txBody>
      </p:sp>
      <p:sp>
        <p:nvSpPr>
          <p:cNvPr id="104" name="Shape 104"/>
          <p:cNvSpPr/>
          <p:nvPr>
            <p:ph type="body" idx="1"/>
          </p:nvPr>
        </p:nvSpPr>
        <p:spPr>
          <a:xfrm>
            <a:off x="952500" y="2880791"/>
            <a:ext cx="5334000" cy="6286501"/>
          </a:xfrm>
          <a:prstGeom prst="rect">
            <a:avLst/>
          </a:prstGeom>
        </p:spPr>
        <p:txBody>
          <a:bodyPr/>
          <a:lstStyle/>
          <a:p>
            <a:pPr lvl="0" marL="336884" indent="-336884">
              <a:defRPr sz="1800">
                <a:solidFill>
                  <a:srgbClr val="000000"/>
                </a:solidFill>
              </a:defRPr>
            </a:pPr>
            <a:r>
              <a:rPr sz="2800">
                <a:solidFill>
                  <a:srgbClr val="FFFFFF"/>
                </a:solidFill>
              </a:rPr>
              <a:t>“The Fonz" lived in an ADU above the Cunningham’s garage.</a:t>
            </a:r>
            <a:endParaRPr sz="2800">
              <a:solidFill>
                <a:srgbClr val="FFFFFF"/>
              </a:solidFill>
            </a:endParaRPr>
          </a:p>
          <a:p>
            <a:pPr lvl="0" marL="336884" indent="-336884">
              <a:defRPr sz="1800">
                <a:solidFill>
                  <a:srgbClr val="000000"/>
                </a:solidFill>
              </a:defRPr>
            </a:pPr>
            <a:r>
              <a:rPr sz="2800">
                <a:solidFill>
                  <a:srgbClr val="FFFFFF"/>
                </a:solidFill>
              </a:rPr>
              <a:t>You know you’re at a conference on aging when everybody gets a “Happy Days” reference.</a:t>
            </a:r>
            <a:endParaRPr sz="2800">
              <a:solidFill>
                <a:srgbClr val="FFFFFF"/>
              </a:solidFill>
            </a:endParaRPr>
          </a:p>
          <a:p>
            <a:pPr lvl="0" marL="336884" indent="-336884">
              <a:defRPr sz="1800">
                <a:solidFill>
                  <a:srgbClr val="000000"/>
                </a:solidFill>
              </a:defRPr>
            </a:pPr>
            <a:r>
              <a:rPr sz="2800">
                <a:solidFill>
                  <a:srgbClr val="FFFFFF"/>
                </a:solidFill>
              </a:rPr>
              <a:t>Fonzie would be in his eighties now and Henry Winkler is seventy-two.</a:t>
            </a:r>
          </a:p>
        </p:txBody>
      </p:sp>
      <p:pic>
        <p:nvPicPr>
          <p:cNvPr id="105" name="Image - The Fonz-3067.jpg"/>
          <p:cNvPicPr/>
          <p:nvPr/>
        </p:nvPicPr>
        <p:blipFill>
          <a:blip r:embed="rId2">
            <a:extLst/>
          </a:blip>
          <a:stretch>
            <a:fillRect/>
          </a:stretch>
        </p:blipFill>
        <p:spPr>
          <a:xfrm>
            <a:off x="7018836" y="2580719"/>
            <a:ext cx="5128764" cy="6306662"/>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 name="Shape 37"/>
          <p:cNvSpPr/>
          <p:nvPr/>
        </p:nvSpPr>
        <p:spPr>
          <a:xfrm>
            <a:off x="377224" y="4678094"/>
            <a:ext cx="12700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457200">
              <a:spcBef>
                <a:spcPts val="1200"/>
              </a:spcBef>
              <a:defRPr sz="1800">
                <a:solidFill>
                  <a:srgbClr val="000000"/>
                </a:solidFill>
              </a:defRPr>
            </a:pPr>
            <a:endParaRPr i="1" sz="1200">
              <a:latin typeface="Times Roman"/>
              <a:ea typeface="Times Roman"/>
              <a:cs typeface="Times Roman"/>
              <a:sym typeface="Times Roman"/>
            </a:endParaRPr>
          </a:p>
        </p:txBody>
      </p:sp>
      <p:pic>
        <p:nvPicPr>
          <p:cNvPr id="38" name="Martin &amp; Kathleen.jpg"/>
          <p:cNvPicPr/>
          <p:nvPr/>
        </p:nvPicPr>
        <p:blipFill>
          <a:blip r:embed="rId2">
            <a:extLst/>
          </a:blip>
          <a:stretch>
            <a:fillRect/>
          </a:stretch>
        </p:blipFill>
        <p:spPr>
          <a:xfrm>
            <a:off x="3967019" y="2284563"/>
            <a:ext cx="5070762" cy="6562162"/>
          </a:xfrm>
          <a:prstGeom prst="rect">
            <a:avLst/>
          </a:prstGeom>
          <a:ln w="12700">
            <a:miter lim="400000"/>
          </a:ln>
        </p:spPr>
      </p:pic>
      <p:sp>
        <p:nvSpPr>
          <p:cNvPr id="39" name="Shape 39"/>
          <p:cNvSpPr/>
          <p:nvPr/>
        </p:nvSpPr>
        <p:spPr>
          <a:xfrm>
            <a:off x="3125368" y="412754"/>
            <a:ext cx="6754064"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800">
                <a:solidFill>
                  <a:srgbClr val="FFFFFF"/>
                </a:solidFill>
              </a:rPr>
              <a:t>ADUs &amp; Aging in Place:</a:t>
            </a:r>
            <a:endParaRPr sz="4800">
              <a:solidFill>
                <a:srgbClr val="FFFFFF"/>
              </a:solidFill>
            </a:endParaRPr>
          </a:p>
          <a:p>
            <a:pPr lvl="0">
              <a:defRPr sz="1800">
                <a:solidFill>
                  <a:srgbClr val="000000"/>
                </a:solidFill>
              </a:defRPr>
            </a:pPr>
            <a:r>
              <a:rPr i="1" sz="4200">
                <a:solidFill>
                  <a:srgbClr val="FFFFFF"/>
                </a:solidFill>
              </a:rPr>
              <a:t>from my perspective</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 name="Shape 41"/>
          <p:cNvSpPr/>
          <p:nvPr>
            <p:ph type="title"/>
          </p:nvPr>
        </p:nvSpPr>
        <p:spPr>
          <a:prstGeom prst="rect">
            <a:avLst/>
          </a:prstGeom>
        </p:spPr>
        <p:txBody>
          <a:bodyPr/>
          <a:lstStyle/>
          <a:p>
            <a:pPr lvl="0" defTabSz="554990">
              <a:defRPr sz="1800">
                <a:solidFill>
                  <a:srgbClr val="000000"/>
                </a:solidFill>
              </a:defRPr>
            </a:pPr>
            <a:r>
              <a:rPr sz="7600">
                <a:solidFill>
                  <a:srgbClr val="FFFFFF"/>
                </a:solidFill>
              </a:rPr>
              <a:t>What is an ADU?</a:t>
            </a:r>
            <a:endParaRPr sz="7600">
              <a:solidFill>
                <a:srgbClr val="FFFFFF"/>
              </a:solidFill>
            </a:endParaRPr>
          </a:p>
          <a:p>
            <a:pPr lvl="0" defTabSz="554990">
              <a:defRPr sz="1800">
                <a:solidFill>
                  <a:srgbClr val="000000"/>
                </a:solidFill>
              </a:defRPr>
            </a:pPr>
            <a:r>
              <a:rPr i="1" sz="5700">
                <a:solidFill>
                  <a:srgbClr val="FFFFFF"/>
                </a:solidFill>
              </a:rPr>
              <a:t>(from HUD)</a:t>
            </a:r>
          </a:p>
        </p:txBody>
      </p:sp>
      <p:sp>
        <p:nvSpPr>
          <p:cNvPr id="42" name="Shape 42"/>
          <p:cNvSpPr/>
          <p:nvPr>
            <p:ph type="body" idx="1"/>
          </p:nvPr>
        </p:nvSpPr>
        <p:spPr>
          <a:xfrm>
            <a:off x="952500" y="2597150"/>
            <a:ext cx="11099800" cy="6286500"/>
          </a:xfrm>
          <a:prstGeom prst="rect">
            <a:avLst/>
          </a:prstGeom>
        </p:spPr>
        <p:txBody>
          <a:bodyPr/>
          <a:lstStyle/>
          <a:p>
            <a:pPr lvl="0" marL="0" indent="0" defTabSz="457200">
              <a:spcBef>
                <a:spcPts val="0"/>
              </a:spcBef>
              <a:buSzTx/>
              <a:buNone/>
              <a:defRPr sz="1800">
                <a:solidFill>
                  <a:srgbClr val="000000"/>
                </a:solidFill>
              </a:defRPr>
            </a:pPr>
            <a:r>
              <a:rPr b="1" sz="4800">
                <a:solidFill>
                  <a:srgbClr val="FFFFFF"/>
                </a:solidFill>
                <a:latin typeface="Arial"/>
                <a:ea typeface="Arial"/>
                <a:cs typeface="Arial"/>
                <a:sym typeface="Arial"/>
              </a:rPr>
              <a:t>Accessory dwelling units</a:t>
            </a:r>
            <a:r>
              <a:rPr sz="4800">
                <a:solidFill>
                  <a:srgbClr val="FFFFFF"/>
                </a:solidFill>
                <a:latin typeface="Arial"/>
                <a:ea typeface="Arial"/>
                <a:cs typeface="Arial"/>
                <a:sym typeface="Arial"/>
              </a:rPr>
              <a:t> (ADUs) — also referred to as </a:t>
            </a:r>
            <a:r>
              <a:rPr b="1" sz="4800">
                <a:solidFill>
                  <a:srgbClr val="FFFFFF"/>
                </a:solidFill>
                <a:latin typeface="Arial"/>
                <a:ea typeface="Arial"/>
                <a:cs typeface="Arial"/>
                <a:sym typeface="Arial"/>
              </a:rPr>
              <a:t>accessory</a:t>
            </a:r>
            <a:r>
              <a:rPr sz="4800">
                <a:solidFill>
                  <a:srgbClr val="FFFFFF"/>
                </a:solidFill>
                <a:latin typeface="Arial"/>
                <a:ea typeface="Arial"/>
                <a:cs typeface="Arial"/>
                <a:sym typeface="Arial"/>
              </a:rPr>
              <a:t> apartments, </a:t>
            </a:r>
            <a:r>
              <a:rPr b="1" sz="4800">
                <a:solidFill>
                  <a:srgbClr val="FFFFFF"/>
                </a:solidFill>
                <a:latin typeface="Arial"/>
                <a:ea typeface="Arial"/>
                <a:cs typeface="Arial"/>
                <a:sym typeface="Arial"/>
              </a:rPr>
              <a:t>second units</a:t>
            </a:r>
            <a:r>
              <a:rPr sz="4800">
                <a:solidFill>
                  <a:srgbClr val="FFFFFF"/>
                </a:solidFill>
                <a:latin typeface="Arial"/>
                <a:ea typeface="Arial"/>
                <a:cs typeface="Arial"/>
                <a:sym typeface="Arial"/>
              </a:rPr>
              <a:t>, or granny flats — are additional living quarters on single-family lots that are independent of the primary </a:t>
            </a:r>
            <a:r>
              <a:rPr b="1" sz="4800">
                <a:solidFill>
                  <a:srgbClr val="FFFFFF"/>
                </a:solidFill>
                <a:latin typeface="Arial"/>
                <a:ea typeface="Arial"/>
                <a:cs typeface="Arial"/>
                <a:sym typeface="Arial"/>
              </a:rPr>
              <a:t>dwelling unit</a:t>
            </a:r>
            <a:r>
              <a:rPr sz="4800">
                <a:solidFill>
                  <a:srgbClr val="FFFFFF"/>
                </a:solidFill>
                <a:latin typeface="Arial"/>
                <a:ea typeface="Arial"/>
                <a:cs typeface="Arial"/>
                <a:sym typeface="Arial"/>
              </a:rPr>
              <a:t>.</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 name="Shape 44"/>
          <p:cNvSpPr/>
          <p:nvPr>
            <p:ph type="title"/>
          </p:nvPr>
        </p:nvSpPr>
        <p:spPr>
          <a:xfrm>
            <a:off x="952500" y="-364552"/>
            <a:ext cx="11099800" cy="2120901"/>
          </a:xfrm>
          <a:prstGeom prst="rect">
            <a:avLst/>
          </a:prstGeom>
        </p:spPr>
        <p:txBody>
          <a:bodyPr/>
          <a:lstStyle>
            <a:lvl1pPr>
              <a:defRPr sz="6000"/>
            </a:lvl1pPr>
          </a:lstStyle>
          <a:p>
            <a:pPr lvl="0">
              <a:defRPr sz="1800">
                <a:solidFill>
                  <a:srgbClr val="000000"/>
                </a:solidFill>
              </a:defRPr>
            </a:pPr>
            <a:r>
              <a:rPr sz="6000">
                <a:solidFill>
                  <a:srgbClr val="FFFFFF"/>
                </a:solidFill>
              </a:rPr>
              <a:t>Benefits of ADUs</a:t>
            </a:r>
          </a:p>
        </p:txBody>
      </p:sp>
      <p:sp>
        <p:nvSpPr>
          <p:cNvPr id="45" name="Shape 45"/>
          <p:cNvSpPr/>
          <p:nvPr>
            <p:ph type="body" idx="1"/>
          </p:nvPr>
        </p:nvSpPr>
        <p:spPr>
          <a:xfrm>
            <a:off x="952500" y="1846717"/>
            <a:ext cx="11099800" cy="7012915"/>
          </a:xfrm>
          <a:prstGeom prst="rect">
            <a:avLst/>
          </a:prstGeom>
        </p:spPr>
        <p:txBody>
          <a:bodyPr/>
          <a:lstStyle/>
          <a:p>
            <a:pPr lvl="0" marL="356615" indent="-356615" defTabSz="455675">
              <a:spcBef>
                <a:spcPts val="3200"/>
              </a:spcBef>
              <a:defRPr sz="1800">
                <a:solidFill>
                  <a:srgbClr val="000000"/>
                </a:solidFill>
              </a:defRPr>
            </a:pPr>
            <a:r>
              <a:rPr sz="2964">
                <a:solidFill>
                  <a:srgbClr val="FFFFFF"/>
                </a:solidFill>
              </a:rPr>
              <a:t>Allows residents to age in place.</a:t>
            </a:r>
            <a:endParaRPr sz="2964">
              <a:solidFill>
                <a:srgbClr val="FFFFFF"/>
              </a:solidFill>
            </a:endParaRPr>
          </a:p>
          <a:p>
            <a:pPr lvl="2" marL="1604771" indent="-534923" defTabSz="455675">
              <a:spcBef>
                <a:spcPts val="3200"/>
              </a:spcBef>
              <a:buSzPct val="100000"/>
              <a:buAutoNum type="alphaUcPeriod" startAt="1"/>
              <a:defRPr sz="1800">
                <a:solidFill>
                  <a:srgbClr val="000000"/>
                </a:solidFill>
              </a:defRPr>
            </a:pPr>
            <a:r>
              <a:rPr sz="2964">
                <a:solidFill>
                  <a:srgbClr val="FFFFFF"/>
                </a:solidFill>
              </a:rPr>
              <a:t> Provides additional income.</a:t>
            </a:r>
            <a:endParaRPr sz="2964">
              <a:solidFill>
                <a:srgbClr val="FFFFFF"/>
              </a:solidFill>
            </a:endParaRPr>
          </a:p>
          <a:p>
            <a:pPr lvl="2" marL="1604771" indent="-534923" defTabSz="455675">
              <a:spcBef>
                <a:spcPts val="3200"/>
              </a:spcBef>
              <a:buSzPct val="100000"/>
              <a:buAutoNum type="alphaUcPeriod" startAt="1"/>
              <a:defRPr sz="1800">
                <a:solidFill>
                  <a:srgbClr val="000000"/>
                </a:solidFill>
              </a:defRPr>
            </a:pPr>
            <a:r>
              <a:rPr sz="2964">
                <a:solidFill>
                  <a:srgbClr val="FFFFFF"/>
                </a:solidFill>
              </a:rPr>
              <a:t>Can facilitate caregiver situations.</a:t>
            </a:r>
            <a:endParaRPr sz="2964">
              <a:solidFill>
                <a:srgbClr val="FFFFFF"/>
              </a:solidFill>
            </a:endParaRPr>
          </a:p>
          <a:p>
            <a:pPr lvl="0" marL="356615" indent="-356615" defTabSz="455675">
              <a:spcBef>
                <a:spcPts val="3200"/>
              </a:spcBef>
              <a:defRPr sz="1800">
                <a:solidFill>
                  <a:srgbClr val="000000"/>
                </a:solidFill>
              </a:defRPr>
            </a:pPr>
            <a:r>
              <a:rPr sz="2964">
                <a:solidFill>
                  <a:srgbClr val="FFFFFF"/>
                </a:solidFill>
              </a:rPr>
              <a:t>Lowest barrier to entry - least expensive way to create housing.</a:t>
            </a:r>
            <a:endParaRPr sz="2964">
              <a:solidFill>
                <a:srgbClr val="FFFFFF"/>
              </a:solidFill>
            </a:endParaRPr>
          </a:p>
          <a:p>
            <a:pPr lvl="0" marL="356615" indent="-356615" defTabSz="455675">
              <a:spcBef>
                <a:spcPts val="3200"/>
              </a:spcBef>
              <a:defRPr sz="1800">
                <a:solidFill>
                  <a:srgbClr val="000000"/>
                </a:solidFill>
              </a:defRPr>
            </a:pPr>
            <a:r>
              <a:rPr sz="2964">
                <a:solidFill>
                  <a:srgbClr val="FFFFFF"/>
                </a:solidFill>
              </a:rPr>
              <a:t>More likely to be affordable.</a:t>
            </a:r>
            <a:endParaRPr sz="2964">
              <a:solidFill>
                <a:srgbClr val="FFFFFF"/>
              </a:solidFill>
            </a:endParaRPr>
          </a:p>
          <a:p>
            <a:pPr lvl="0" marL="356615" indent="-356615" defTabSz="455675">
              <a:spcBef>
                <a:spcPts val="3200"/>
              </a:spcBef>
              <a:defRPr sz="1800">
                <a:solidFill>
                  <a:srgbClr val="000000"/>
                </a:solidFill>
              </a:defRPr>
            </a:pPr>
            <a:r>
              <a:rPr sz="2964">
                <a:solidFill>
                  <a:srgbClr val="FFFFFF"/>
                </a:solidFill>
              </a:rPr>
              <a:t>Homeowners, not developers - money stays in the community.</a:t>
            </a:r>
            <a:endParaRPr sz="2964">
              <a:solidFill>
                <a:srgbClr val="FFFFFF"/>
              </a:solidFill>
            </a:endParaRPr>
          </a:p>
          <a:p>
            <a:pPr lvl="0" marL="356615" indent="-356615" defTabSz="455675">
              <a:spcBef>
                <a:spcPts val="3200"/>
              </a:spcBef>
              <a:defRPr sz="1800">
                <a:solidFill>
                  <a:srgbClr val="000000"/>
                </a:solidFill>
              </a:defRPr>
            </a:pPr>
            <a:r>
              <a:rPr sz="2964">
                <a:solidFill>
                  <a:srgbClr val="FFFFFF"/>
                </a:solidFill>
              </a:rPr>
              <a:t>Increases property values = increases tax revenue.</a:t>
            </a:r>
            <a:endParaRPr sz="2964">
              <a:solidFill>
                <a:srgbClr val="FFFFFF"/>
              </a:solidFill>
            </a:endParaRPr>
          </a:p>
          <a:p>
            <a:pPr lvl="0" marL="356615" indent="-356615" defTabSz="455675">
              <a:spcBef>
                <a:spcPts val="3200"/>
              </a:spcBef>
              <a:defRPr sz="1800">
                <a:solidFill>
                  <a:srgbClr val="000000"/>
                </a:solidFill>
              </a:defRPr>
            </a:pPr>
            <a:r>
              <a:rPr sz="2964">
                <a:solidFill>
                  <a:srgbClr val="FFFFFF"/>
                </a:solidFill>
              </a:rPr>
              <a:t>Can help reduce sprawl &amp; environmental damage.</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title"/>
          </p:nvPr>
        </p:nvSpPr>
        <p:spPr>
          <a:xfrm>
            <a:off x="1016156" y="-208947"/>
            <a:ext cx="11099801" cy="2120901"/>
          </a:xfrm>
          <a:prstGeom prst="rect">
            <a:avLst/>
          </a:prstGeom>
        </p:spPr>
        <p:txBody>
          <a:bodyPr/>
          <a:lstStyle/>
          <a:p>
            <a:pPr lvl="0">
              <a:defRPr sz="1800">
                <a:solidFill>
                  <a:srgbClr val="000000"/>
                </a:solidFill>
              </a:defRPr>
            </a:pPr>
            <a:r>
              <a:rPr sz="6000">
                <a:solidFill>
                  <a:srgbClr val="FFFFFF"/>
                </a:solidFill>
              </a:rPr>
              <a:t>Scenarios:</a:t>
            </a:r>
            <a:endParaRPr sz="6000">
              <a:solidFill>
                <a:srgbClr val="FFFFFF"/>
              </a:solidFill>
            </a:endParaRPr>
          </a:p>
          <a:p>
            <a:pPr lvl="0">
              <a:defRPr sz="1800">
                <a:solidFill>
                  <a:srgbClr val="000000"/>
                </a:solidFill>
              </a:defRPr>
            </a:pPr>
            <a:r>
              <a:rPr i="1" sz="4900">
                <a:solidFill>
                  <a:srgbClr val="FFFFFF"/>
                </a:solidFill>
              </a:rPr>
              <a:t>from an Aging in Place perspective</a:t>
            </a:r>
          </a:p>
        </p:txBody>
      </p:sp>
      <p:sp>
        <p:nvSpPr>
          <p:cNvPr id="48" name="Shape 48"/>
          <p:cNvSpPr/>
          <p:nvPr>
            <p:ph type="body" idx="1"/>
          </p:nvPr>
        </p:nvSpPr>
        <p:spPr>
          <a:xfrm>
            <a:off x="952500" y="2477632"/>
            <a:ext cx="11099801" cy="6286501"/>
          </a:xfrm>
          <a:prstGeom prst="rect">
            <a:avLst/>
          </a:prstGeom>
        </p:spPr>
        <p:txBody>
          <a:bodyPr/>
          <a:lstStyle/>
          <a:p>
            <a:pPr lvl="0" marL="256031" indent="-256031" defTabSz="327152">
              <a:spcBef>
                <a:spcPts val="2300"/>
              </a:spcBef>
              <a:defRPr sz="1800">
                <a:solidFill>
                  <a:srgbClr val="000000"/>
                </a:solidFill>
              </a:defRPr>
            </a:pPr>
            <a:r>
              <a:rPr sz="2128">
                <a:solidFill>
                  <a:srgbClr val="FFFFFF"/>
                </a:solidFill>
              </a:rPr>
              <a:t>Homeowner renting out the accessory unit or units for the income either full time or seasonally.</a:t>
            </a:r>
            <a:endParaRPr sz="2128">
              <a:solidFill>
                <a:srgbClr val="FFFFFF"/>
              </a:solidFill>
            </a:endParaRPr>
          </a:p>
          <a:p>
            <a:pPr lvl="0" marL="256031" indent="-256031" defTabSz="327152">
              <a:spcBef>
                <a:spcPts val="2300"/>
              </a:spcBef>
              <a:defRPr sz="1800">
                <a:solidFill>
                  <a:srgbClr val="000000"/>
                </a:solidFill>
              </a:defRPr>
            </a:pPr>
            <a:r>
              <a:rPr sz="2128">
                <a:solidFill>
                  <a:srgbClr val="FFFFFF"/>
                </a:solidFill>
              </a:rPr>
              <a:t>Owner living in the ADU &amp; renting out the main house &amp; possibly another ADU.</a:t>
            </a:r>
            <a:endParaRPr sz="2128">
              <a:solidFill>
                <a:srgbClr val="FFFFFF"/>
              </a:solidFill>
            </a:endParaRPr>
          </a:p>
          <a:p>
            <a:pPr lvl="0" marL="256031" indent="-256031" defTabSz="327152">
              <a:spcBef>
                <a:spcPts val="2300"/>
              </a:spcBef>
              <a:defRPr sz="1800">
                <a:solidFill>
                  <a:srgbClr val="000000"/>
                </a:solidFill>
              </a:defRPr>
            </a:pPr>
            <a:r>
              <a:rPr sz="2128">
                <a:solidFill>
                  <a:srgbClr val="FFFFFF"/>
                </a:solidFill>
              </a:rPr>
              <a:t>Owner living in the primary unit &amp; a care giver, either a family member or a non-family member in an ADU. The caregiver may or may not pay rent.</a:t>
            </a:r>
            <a:endParaRPr sz="2128">
              <a:solidFill>
                <a:srgbClr val="FFFFFF"/>
              </a:solidFill>
            </a:endParaRPr>
          </a:p>
          <a:p>
            <a:pPr lvl="0" marL="256031" indent="-256031" defTabSz="327152">
              <a:spcBef>
                <a:spcPts val="2300"/>
              </a:spcBef>
              <a:defRPr sz="1800">
                <a:solidFill>
                  <a:srgbClr val="000000"/>
                </a:solidFill>
              </a:defRPr>
            </a:pPr>
            <a:r>
              <a:rPr sz="2128">
                <a:solidFill>
                  <a:srgbClr val="FFFFFF"/>
                </a:solidFill>
              </a:rPr>
              <a:t>Owner in one ADU, caregiver in another &amp; the primary residence rented.</a:t>
            </a:r>
            <a:endParaRPr sz="2128">
              <a:solidFill>
                <a:srgbClr val="FFFFFF"/>
              </a:solidFill>
            </a:endParaRPr>
          </a:p>
          <a:p>
            <a:pPr lvl="0" marL="256031" indent="-256031" defTabSz="327152">
              <a:spcBef>
                <a:spcPts val="2300"/>
              </a:spcBef>
              <a:defRPr sz="1800">
                <a:solidFill>
                  <a:srgbClr val="000000"/>
                </a:solidFill>
              </a:defRPr>
            </a:pPr>
            <a:r>
              <a:rPr sz="2128">
                <a:solidFill>
                  <a:srgbClr val="FFFFFF"/>
                </a:solidFill>
              </a:rPr>
              <a:t>An owner living part of the year in either the primary or accessory units and renting their residence out seasonally.</a:t>
            </a:r>
            <a:endParaRPr sz="2128">
              <a:solidFill>
                <a:srgbClr val="FFFFFF"/>
              </a:solidFill>
            </a:endParaRPr>
          </a:p>
          <a:p>
            <a:pPr lvl="0" marL="256031" indent="-256031" defTabSz="327152">
              <a:spcBef>
                <a:spcPts val="2300"/>
              </a:spcBef>
              <a:defRPr sz="1800">
                <a:solidFill>
                  <a:srgbClr val="000000"/>
                </a:solidFill>
              </a:defRPr>
            </a:pPr>
            <a:r>
              <a:rPr sz="2128">
                <a:solidFill>
                  <a:srgbClr val="FFFFFF"/>
                </a:solidFill>
              </a:rPr>
              <a:t>The owner living off site, potentially with family or in assisted living &amp; renting the property to generate income &amp; keep the asset in the family.</a:t>
            </a:r>
            <a:endParaRPr sz="2128">
              <a:solidFill>
                <a:srgbClr val="FFFFFF"/>
              </a:solidFill>
            </a:endParaRPr>
          </a:p>
          <a:p>
            <a:pPr lvl="0" marL="256031" indent="-256031" defTabSz="327152">
              <a:spcBef>
                <a:spcPts val="2300"/>
              </a:spcBef>
              <a:defRPr sz="1800">
                <a:solidFill>
                  <a:srgbClr val="000000"/>
                </a:solidFill>
              </a:defRPr>
            </a:pPr>
            <a:endParaRPr sz="2128">
              <a:solidFill>
                <a:srgbClr val="FFFFFF"/>
              </a:solidFill>
            </a:endParaRPr>
          </a:p>
          <a:p>
            <a:pPr lvl="0" marL="0" indent="0" algn="ctr" defTabSz="327152">
              <a:spcBef>
                <a:spcPts val="2300"/>
              </a:spcBef>
              <a:buSzTx/>
              <a:buNone/>
              <a:defRPr sz="1800">
                <a:solidFill>
                  <a:srgbClr val="000000"/>
                </a:solidFill>
              </a:defRPr>
            </a:pPr>
            <a:r>
              <a:rPr i="1" sz="3696">
                <a:solidFill>
                  <a:srgbClr val="FFFFFF"/>
                </a:solidFill>
              </a:rPr>
              <a:t>The idea is to give the older homeowner options.</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 name="Freehand Diagram ADU Attached-3114.jpg"/>
          <p:cNvPicPr/>
          <p:nvPr/>
        </p:nvPicPr>
        <p:blipFill>
          <a:blip r:embed="rId2">
            <a:extLst/>
          </a:blip>
          <a:stretch>
            <a:fillRect/>
          </a:stretch>
        </p:blipFill>
        <p:spPr>
          <a:xfrm>
            <a:off x="4745561" y="3372694"/>
            <a:ext cx="7239001" cy="3333568"/>
          </a:xfrm>
          <a:prstGeom prst="rect">
            <a:avLst/>
          </a:prstGeom>
          <a:ln w="12700">
            <a:miter lim="400000"/>
          </a:ln>
        </p:spPr>
      </p:pic>
      <p:pic>
        <p:nvPicPr>
          <p:cNvPr id="51" name="Freehand Diagram ADU Internal-3104.jpg"/>
          <p:cNvPicPr/>
          <p:nvPr/>
        </p:nvPicPr>
        <p:blipFill>
          <a:blip r:embed="rId3">
            <a:extLst/>
          </a:blip>
          <a:stretch>
            <a:fillRect/>
          </a:stretch>
        </p:blipFill>
        <p:spPr>
          <a:xfrm>
            <a:off x="4745561" y="83148"/>
            <a:ext cx="7239001" cy="3320892"/>
          </a:xfrm>
          <a:prstGeom prst="rect">
            <a:avLst/>
          </a:prstGeom>
          <a:ln w="12700">
            <a:miter lim="400000"/>
          </a:ln>
        </p:spPr>
      </p:pic>
      <p:pic>
        <p:nvPicPr>
          <p:cNvPr id="52" name="Freehand Diagram DADU-3124.jpg"/>
          <p:cNvPicPr/>
          <p:nvPr/>
        </p:nvPicPr>
        <p:blipFill>
          <a:blip r:embed="rId4">
            <a:extLst/>
          </a:blip>
          <a:stretch>
            <a:fillRect/>
          </a:stretch>
        </p:blipFill>
        <p:spPr>
          <a:xfrm>
            <a:off x="4753023" y="6532850"/>
            <a:ext cx="7224077" cy="3320893"/>
          </a:xfrm>
          <a:prstGeom prst="rect">
            <a:avLst/>
          </a:prstGeom>
          <a:ln w="12700">
            <a:miter lim="400000"/>
          </a:ln>
        </p:spPr>
      </p:pic>
      <p:sp>
        <p:nvSpPr>
          <p:cNvPr id="53" name="Shape 53"/>
          <p:cNvSpPr/>
          <p:nvPr/>
        </p:nvSpPr>
        <p:spPr>
          <a:xfrm>
            <a:off x="1364108" y="1400694"/>
            <a:ext cx="173245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Internal</a:t>
            </a:r>
          </a:p>
        </p:txBody>
      </p:sp>
      <p:sp>
        <p:nvSpPr>
          <p:cNvPr id="54" name="Shape 54"/>
          <p:cNvSpPr/>
          <p:nvPr/>
        </p:nvSpPr>
        <p:spPr>
          <a:xfrm>
            <a:off x="1193991" y="4951203"/>
            <a:ext cx="207269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Attached</a:t>
            </a:r>
          </a:p>
        </p:txBody>
      </p:sp>
      <p:sp>
        <p:nvSpPr>
          <p:cNvPr id="55" name="Shape 55"/>
          <p:cNvSpPr/>
          <p:nvPr/>
        </p:nvSpPr>
        <p:spPr>
          <a:xfrm>
            <a:off x="1113639" y="8077448"/>
            <a:ext cx="223339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Detached</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 name="grimm-haberman-adu.jpg"/>
          <p:cNvPicPr/>
          <p:nvPr/>
        </p:nvPicPr>
        <p:blipFill>
          <a:blip r:embed="rId2">
            <a:extLst/>
          </a:blip>
          <a:stretch>
            <a:fillRect/>
          </a:stretch>
        </p:blipFill>
        <p:spPr>
          <a:xfrm>
            <a:off x="594127" y="4682811"/>
            <a:ext cx="5941204" cy="4455903"/>
          </a:xfrm>
          <a:prstGeom prst="rect">
            <a:avLst/>
          </a:prstGeom>
          <a:ln w="12700">
            <a:miter lim="400000"/>
          </a:ln>
        </p:spPr>
      </p:pic>
      <p:pic>
        <p:nvPicPr>
          <p:cNvPr id="58" name="craftsman-exterior.jpg"/>
          <p:cNvPicPr/>
          <p:nvPr/>
        </p:nvPicPr>
        <p:blipFill>
          <a:blip r:embed="rId3">
            <a:extLst/>
          </a:blip>
          <a:stretch>
            <a:fillRect/>
          </a:stretch>
        </p:blipFill>
        <p:spPr>
          <a:xfrm>
            <a:off x="6723171" y="509556"/>
            <a:ext cx="5941204" cy="3954614"/>
          </a:xfrm>
          <a:prstGeom prst="rect">
            <a:avLst/>
          </a:prstGeom>
          <a:ln w="12700">
            <a:miter lim="400000"/>
          </a:ln>
        </p:spPr>
      </p:pic>
      <p:pic>
        <p:nvPicPr>
          <p:cNvPr id="59" name="Basement+ADU.jpg"/>
          <p:cNvPicPr/>
          <p:nvPr/>
        </p:nvPicPr>
        <p:blipFill>
          <a:blip r:embed="rId4">
            <a:extLst/>
          </a:blip>
          <a:stretch>
            <a:fillRect/>
          </a:stretch>
        </p:blipFill>
        <p:spPr>
          <a:xfrm>
            <a:off x="6723171" y="4682811"/>
            <a:ext cx="5941204" cy="4455903"/>
          </a:xfrm>
          <a:prstGeom prst="rect">
            <a:avLst/>
          </a:prstGeom>
          <a:ln w="12700">
            <a:miter lim="400000"/>
          </a:ln>
        </p:spPr>
      </p:pic>
      <p:sp>
        <p:nvSpPr>
          <p:cNvPr id="60" name="Shape 60"/>
          <p:cNvSpPr/>
          <p:nvPr/>
        </p:nvSpPr>
        <p:spPr>
          <a:xfrm>
            <a:off x="12133633" y="481098"/>
            <a:ext cx="43619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A</a:t>
            </a:r>
          </a:p>
        </p:txBody>
      </p:sp>
      <p:sp>
        <p:nvSpPr>
          <p:cNvPr id="61" name="Shape 61"/>
          <p:cNvSpPr/>
          <p:nvPr/>
        </p:nvSpPr>
        <p:spPr>
          <a:xfrm>
            <a:off x="661306" y="8459388"/>
            <a:ext cx="43619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B</a:t>
            </a:r>
          </a:p>
        </p:txBody>
      </p:sp>
      <p:sp>
        <p:nvSpPr>
          <p:cNvPr id="62" name="Shape 62"/>
          <p:cNvSpPr/>
          <p:nvPr/>
        </p:nvSpPr>
        <p:spPr>
          <a:xfrm>
            <a:off x="12120361" y="8459388"/>
            <a:ext cx="46273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C</a:t>
            </a:r>
          </a:p>
        </p:txBody>
      </p:sp>
      <p:sp>
        <p:nvSpPr>
          <p:cNvPr id="63" name="Shape 63"/>
          <p:cNvSpPr/>
          <p:nvPr/>
        </p:nvSpPr>
        <p:spPr>
          <a:xfrm>
            <a:off x="614511" y="1267662"/>
            <a:ext cx="6013603"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Internal units can be</a:t>
            </a:r>
            <a:endParaRPr sz="3800">
              <a:solidFill>
                <a:srgbClr val="FFFFFF"/>
              </a:solidFill>
            </a:endParaRPr>
          </a:p>
          <a:p>
            <a:pPr lvl="0">
              <a:defRPr sz="1800">
                <a:solidFill>
                  <a:srgbClr val="000000"/>
                </a:solidFill>
              </a:defRPr>
            </a:pPr>
            <a:r>
              <a:rPr sz="3800">
                <a:solidFill>
                  <a:srgbClr val="FFFFFF"/>
                </a:solidFill>
              </a:rPr>
              <a:t> invisible (A), almost so (B)</a:t>
            </a:r>
            <a:endParaRPr sz="3800">
              <a:solidFill>
                <a:srgbClr val="FFFFFF"/>
              </a:solidFill>
            </a:endParaRPr>
          </a:p>
          <a:p>
            <a:pPr lvl="0">
              <a:defRPr sz="1800">
                <a:solidFill>
                  <a:srgbClr val="000000"/>
                </a:solidFill>
              </a:defRPr>
            </a:pPr>
            <a:r>
              <a:rPr sz="3800">
                <a:solidFill>
                  <a:srgbClr val="FFFFFF"/>
                </a:solidFill>
              </a:rPr>
              <a:t>or pretty obvious (C).</a:t>
            </a:r>
            <a:endParaRPr sz="3800">
              <a:solidFill>
                <a:srgbClr val="FFFFFF"/>
              </a:solidFill>
            </a:endParaRPr>
          </a:p>
          <a:p>
            <a:pPr lvl="0" algn="l">
              <a:defRPr sz="1800">
                <a:solidFill>
                  <a:srgbClr val="000000"/>
                </a:solidFill>
              </a:defRPr>
            </a:pPr>
            <a:r>
              <a:rPr sz="3800">
                <a:solidFill>
                  <a:srgbClr val="FFFFFF"/>
                </a:solidFill>
              </a:rPr>
              <a:t> </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 name="harris-primary-dwelling-adu.jpg"/>
          <p:cNvPicPr/>
          <p:nvPr/>
        </p:nvPicPr>
        <p:blipFill>
          <a:blip r:embed="rId2">
            <a:extLst/>
          </a:blip>
          <a:stretch>
            <a:fillRect/>
          </a:stretch>
        </p:blipFill>
        <p:spPr>
          <a:xfrm>
            <a:off x="6482691" y="487393"/>
            <a:ext cx="5788667" cy="4341500"/>
          </a:xfrm>
          <a:prstGeom prst="rect">
            <a:avLst/>
          </a:prstGeom>
          <a:ln w="12700">
            <a:miter lim="400000"/>
          </a:ln>
        </p:spPr>
      </p:pic>
      <p:pic>
        <p:nvPicPr>
          <p:cNvPr id="66" name="the-water-house-seen-from-its-adu.jpg"/>
          <p:cNvPicPr/>
          <p:nvPr/>
        </p:nvPicPr>
        <p:blipFill>
          <a:blip r:embed="rId3">
            <a:extLst/>
          </a:blip>
          <a:stretch>
            <a:fillRect/>
          </a:stretch>
        </p:blipFill>
        <p:spPr>
          <a:xfrm>
            <a:off x="6482691" y="5190654"/>
            <a:ext cx="5788667" cy="3852623"/>
          </a:xfrm>
          <a:prstGeom prst="rect">
            <a:avLst/>
          </a:prstGeom>
          <a:ln w="12700">
            <a:miter lim="400000"/>
          </a:ln>
        </p:spPr>
      </p:pic>
      <p:pic>
        <p:nvPicPr>
          <p:cNvPr id="67" name="Bump+out+ADU.jpg"/>
          <p:cNvPicPr/>
          <p:nvPr/>
        </p:nvPicPr>
        <p:blipFill>
          <a:blip r:embed="rId4">
            <a:extLst/>
          </a:blip>
          <a:stretch>
            <a:fillRect/>
          </a:stretch>
        </p:blipFill>
        <p:spPr>
          <a:xfrm>
            <a:off x="456536" y="5186445"/>
            <a:ext cx="5788667" cy="3861041"/>
          </a:xfrm>
          <a:prstGeom prst="rect">
            <a:avLst/>
          </a:prstGeom>
          <a:ln w="12700">
            <a:miter lim="400000"/>
          </a:ln>
        </p:spPr>
      </p:pic>
      <p:sp>
        <p:nvSpPr>
          <p:cNvPr id="68" name="Shape 68"/>
          <p:cNvSpPr/>
          <p:nvPr/>
        </p:nvSpPr>
        <p:spPr>
          <a:xfrm>
            <a:off x="262509" y="1438942"/>
            <a:ext cx="6176722"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Attached units can blend in</a:t>
            </a:r>
            <a:endParaRPr sz="3800">
              <a:solidFill>
                <a:srgbClr val="FFFFFF"/>
              </a:solidFill>
            </a:endParaRPr>
          </a:p>
          <a:p>
            <a:pPr lvl="0">
              <a:defRPr sz="1800">
                <a:solidFill>
                  <a:srgbClr val="000000"/>
                </a:solidFill>
              </a:defRPr>
            </a:pPr>
            <a:r>
              <a:rPr sz="3800">
                <a:solidFill>
                  <a:srgbClr val="FFFFFF"/>
                </a:solidFill>
              </a:rPr>
              <a:t>(A), stand out  (B) or be</a:t>
            </a:r>
            <a:endParaRPr sz="3800">
              <a:solidFill>
                <a:srgbClr val="FFFFFF"/>
              </a:solidFill>
            </a:endParaRPr>
          </a:p>
          <a:p>
            <a:pPr lvl="0">
              <a:defRPr sz="1800">
                <a:solidFill>
                  <a:srgbClr val="000000"/>
                </a:solidFill>
              </a:defRPr>
            </a:pPr>
            <a:r>
              <a:rPr sz="3800">
                <a:solidFill>
                  <a:srgbClr val="FFFFFF"/>
                </a:solidFill>
              </a:rPr>
              <a:t>hidden in the back of the</a:t>
            </a:r>
            <a:endParaRPr sz="3800">
              <a:solidFill>
                <a:srgbClr val="FFFFFF"/>
              </a:solidFill>
            </a:endParaRPr>
          </a:p>
          <a:p>
            <a:pPr lvl="0">
              <a:defRPr sz="1800">
                <a:solidFill>
                  <a:srgbClr val="000000"/>
                </a:solidFill>
              </a:defRPr>
            </a:pPr>
            <a:r>
              <a:rPr sz="3800">
                <a:solidFill>
                  <a:srgbClr val="FFFFFF"/>
                </a:solidFill>
              </a:rPr>
              <a:t>house (C).</a:t>
            </a:r>
          </a:p>
        </p:txBody>
      </p:sp>
      <p:sp>
        <p:nvSpPr>
          <p:cNvPr id="69" name="Shape 69"/>
          <p:cNvSpPr/>
          <p:nvPr/>
        </p:nvSpPr>
        <p:spPr>
          <a:xfrm>
            <a:off x="11751693" y="474025"/>
            <a:ext cx="43619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A</a:t>
            </a:r>
          </a:p>
        </p:txBody>
      </p:sp>
      <p:sp>
        <p:nvSpPr>
          <p:cNvPr id="70" name="Shape 70"/>
          <p:cNvSpPr/>
          <p:nvPr/>
        </p:nvSpPr>
        <p:spPr>
          <a:xfrm>
            <a:off x="590576" y="8317928"/>
            <a:ext cx="43619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B</a:t>
            </a:r>
          </a:p>
        </p:txBody>
      </p:sp>
      <p:sp>
        <p:nvSpPr>
          <p:cNvPr id="71" name="Shape 71"/>
          <p:cNvSpPr/>
          <p:nvPr/>
        </p:nvSpPr>
        <p:spPr>
          <a:xfrm>
            <a:off x="11738422" y="8317928"/>
            <a:ext cx="46273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C</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 name="portland-ADU-1-2958.jpg"/>
          <p:cNvPicPr/>
          <p:nvPr/>
        </p:nvPicPr>
        <p:blipFill>
          <a:blip r:embed="rId2">
            <a:extLst/>
          </a:blip>
          <a:stretch>
            <a:fillRect/>
          </a:stretch>
        </p:blipFill>
        <p:spPr>
          <a:xfrm>
            <a:off x="6575137" y="5080566"/>
            <a:ext cx="5952128" cy="4464097"/>
          </a:xfrm>
          <a:prstGeom prst="rect">
            <a:avLst/>
          </a:prstGeom>
          <a:ln w="12700">
            <a:miter lim="400000"/>
          </a:ln>
        </p:spPr>
      </p:pic>
      <p:pic>
        <p:nvPicPr>
          <p:cNvPr id="74" name="2504+NE+34th3-2930.jpg"/>
          <p:cNvPicPr/>
          <p:nvPr/>
        </p:nvPicPr>
        <p:blipFill>
          <a:blip r:embed="rId3">
            <a:extLst/>
          </a:blip>
          <a:stretch>
            <a:fillRect/>
          </a:stretch>
        </p:blipFill>
        <p:spPr>
          <a:xfrm>
            <a:off x="6578513" y="1013248"/>
            <a:ext cx="5945376" cy="3862116"/>
          </a:xfrm>
          <a:prstGeom prst="rect">
            <a:avLst/>
          </a:prstGeom>
          <a:ln w="12700">
            <a:miter lim="400000"/>
          </a:ln>
        </p:spPr>
      </p:pic>
      <p:pic>
        <p:nvPicPr>
          <p:cNvPr id="75" name="HistoricDistrictADU-2950.jpg"/>
          <p:cNvPicPr/>
          <p:nvPr/>
        </p:nvPicPr>
        <p:blipFill>
          <a:blip r:embed="rId4">
            <a:extLst/>
          </a:blip>
          <a:stretch>
            <a:fillRect/>
          </a:stretch>
        </p:blipFill>
        <p:spPr>
          <a:xfrm>
            <a:off x="438904" y="5080566"/>
            <a:ext cx="5952129" cy="4464097"/>
          </a:xfrm>
          <a:prstGeom prst="rect">
            <a:avLst/>
          </a:prstGeom>
          <a:ln w="12700">
            <a:miter lim="400000"/>
          </a:ln>
        </p:spPr>
      </p:pic>
      <p:sp>
        <p:nvSpPr>
          <p:cNvPr id="76" name="Shape 76"/>
          <p:cNvSpPr/>
          <p:nvPr/>
        </p:nvSpPr>
        <p:spPr>
          <a:xfrm>
            <a:off x="12048758" y="954986"/>
            <a:ext cx="43619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A</a:t>
            </a:r>
          </a:p>
        </p:txBody>
      </p:sp>
      <p:sp>
        <p:nvSpPr>
          <p:cNvPr id="77" name="Shape 77"/>
          <p:cNvSpPr/>
          <p:nvPr/>
        </p:nvSpPr>
        <p:spPr>
          <a:xfrm>
            <a:off x="484482" y="8862546"/>
            <a:ext cx="43619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B</a:t>
            </a:r>
          </a:p>
        </p:txBody>
      </p:sp>
      <p:sp>
        <p:nvSpPr>
          <p:cNvPr id="78" name="Shape 78"/>
          <p:cNvSpPr/>
          <p:nvPr/>
        </p:nvSpPr>
        <p:spPr>
          <a:xfrm>
            <a:off x="12035486" y="8862546"/>
            <a:ext cx="46273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C</a:t>
            </a:r>
          </a:p>
        </p:txBody>
      </p:sp>
      <p:sp>
        <p:nvSpPr>
          <p:cNvPr id="79" name="Shape 79"/>
          <p:cNvSpPr/>
          <p:nvPr/>
        </p:nvSpPr>
        <p:spPr>
          <a:xfrm>
            <a:off x="295721" y="2017206"/>
            <a:ext cx="6238495"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Detached units can retain</a:t>
            </a:r>
            <a:endParaRPr sz="3800">
              <a:solidFill>
                <a:srgbClr val="FFFFFF"/>
              </a:solidFill>
            </a:endParaRPr>
          </a:p>
          <a:p>
            <a:pPr lvl="0">
              <a:defRPr sz="1800">
                <a:solidFill>
                  <a:srgbClr val="000000"/>
                </a:solidFill>
              </a:defRPr>
            </a:pPr>
            <a:r>
              <a:rPr sz="3800">
                <a:solidFill>
                  <a:srgbClr val="FFFFFF"/>
                </a:solidFill>
              </a:rPr>
              <a:t>the character of the primary</a:t>
            </a:r>
            <a:endParaRPr sz="3800">
              <a:solidFill>
                <a:srgbClr val="FFFFFF"/>
              </a:solidFill>
            </a:endParaRPr>
          </a:p>
          <a:p>
            <a:pPr lvl="0">
              <a:defRPr sz="1800">
                <a:solidFill>
                  <a:srgbClr val="000000"/>
                </a:solidFill>
              </a:defRPr>
            </a:pPr>
            <a:r>
              <a:rPr sz="3800">
                <a:solidFill>
                  <a:srgbClr val="FFFFFF"/>
                </a:solidFill>
              </a:rPr>
              <a:t>building…</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