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28"/>
  </p:notesMasterIdLst>
  <p:handoutMasterIdLst>
    <p:handoutMasterId r:id="rId29"/>
  </p:handoutMasterIdLst>
  <p:sldIdLst>
    <p:sldId id="256" r:id="rId4"/>
    <p:sldId id="273" r:id="rId5"/>
    <p:sldId id="271" r:id="rId6"/>
    <p:sldId id="272" r:id="rId7"/>
    <p:sldId id="270" r:id="rId8"/>
    <p:sldId id="269" r:id="rId9"/>
    <p:sldId id="267" r:id="rId10"/>
    <p:sldId id="266" r:id="rId11"/>
    <p:sldId id="274" r:id="rId12"/>
    <p:sldId id="257" r:id="rId13"/>
    <p:sldId id="276" r:id="rId14"/>
    <p:sldId id="277" r:id="rId15"/>
    <p:sldId id="279" r:id="rId16"/>
    <p:sldId id="284" r:id="rId17"/>
    <p:sldId id="280" r:id="rId18"/>
    <p:sldId id="281" r:id="rId19"/>
    <p:sldId id="278" r:id="rId20"/>
    <p:sldId id="263" r:id="rId21"/>
    <p:sldId id="283" r:id="rId22"/>
    <p:sldId id="265" r:id="rId23"/>
    <p:sldId id="282" r:id="rId24"/>
    <p:sldId id="262" r:id="rId25"/>
    <p:sldId id="264" r:id="rId26"/>
    <p:sldId id="27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D6C"/>
    <a:srgbClr val="B8BF33"/>
    <a:srgbClr val="D25F28"/>
    <a:srgbClr val="000000"/>
    <a:srgbClr val="4B4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2804" autoAdjust="0"/>
  </p:normalViewPr>
  <p:slideViewPr>
    <p:cSldViewPr snapToGrid="0">
      <p:cViewPr varScale="1">
        <p:scale>
          <a:sx n="67" d="100"/>
          <a:sy n="67"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A029FC-FB15-413E-ADA1-63C9A669A5D0}" type="datetimeFigureOut">
              <a:rPr lang="en-US" smtClean="0"/>
              <a:t>5/30/2018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859856-EE50-4A7F-8ADC-F1A820DBF5A1}" type="slidenum">
              <a:rPr lang="en-US" smtClean="0"/>
              <a:t>‹#›</a:t>
            </a:fld>
            <a:endParaRPr lang="en-US" dirty="0"/>
          </a:p>
        </p:txBody>
      </p:sp>
    </p:spTree>
    <p:extLst>
      <p:ext uri="{BB962C8B-B14F-4D97-AF65-F5344CB8AC3E}">
        <p14:creationId xmlns:p14="http://schemas.microsoft.com/office/powerpoint/2010/main" val="279867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94A18-A175-4611-9D13-8F56D4C2BE13}" type="datetimeFigureOut">
              <a:rPr lang="en-US" smtClean="0"/>
              <a:t>5/30/2018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23E23E-0D35-4ABA-85C2-874D5EE93465}" type="slidenum">
              <a:rPr lang="en-US" smtClean="0"/>
              <a:t>‹#›</a:t>
            </a:fld>
            <a:endParaRPr lang="en-US" dirty="0"/>
          </a:p>
        </p:txBody>
      </p:sp>
    </p:spTree>
    <p:extLst>
      <p:ext uri="{BB962C8B-B14F-4D97-AF65-F5344CB8AC3E}">
        <p14:creationId xmlns:p14="http://schemas.microsoft.com/office/powerpoint/2010/main" val="140412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B4D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smtClean="0"/>
              <a:t>Click to edit Master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5" r="408" b="25077"/>
          <a:stretch/>
        </p:blipFill>
        <p:spPr>
          <a:xfrm>
            <a:off x="0" y="4391660"/>
            <a:ext cx="9144000" cy="2473210"/>
          </a:xfrm>
          <a:prstGeom prst="rect">
            <a:avLst/>
          </a:prstGeom>
        </p:spPr>
      </p:pic>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355893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kern="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kern="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kern="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24D5C-C37D-4CFB-A20E-FA48334263DE}"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9373020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B4D6C"/>
        </a:solidFill>
        <a:effectLst/>
      </p:bgPr>
    </p:bg>
    <p:spTree>
      <p:nvGrpSpPr>
        <p:cNvPr id="1" name=""/>
        <p:cNvGrpSpPr/>
        <p:nvPr/>
      </p:nvGrpSpPr>
      <p:grpSpPr>
        <a:xfrm>
          <a:off x="0" y="0"/>
          <a:ext cx="0" cy="0"/>
          <a:chOff x="0" y="0"/>
          <a:chExt cx="0" cy="0"/>
        </a:xfrm>
      </p:grpSpPr>
      <p:sp>
        <p:nvSpPr>
          <p:cNvPr id="6" name="TextBox 5"/>
          <p:cNvSpPr txBox="1"/>
          <p:nvPr userDrawn="1"/>
        </p:nvSpPr>
        <p:spPr>
          <a:xfrm>
            <a:off x="923290" y="5282109"/>
            <a:ext cx="8220710" cy="1569660"/>
          </a:xfrm>
          <a:prstGeom prst="rect">
            <a:avLst/>
          </a:prstGeom>
          <a:noFill/>
        </p:spPr>
        <p:txBody>
          <a:bodyPr wrap="square" rtlCol="0">
            <a:spAutoFit/>
          </a:bodyPr>
          <a:lstStyle/>
          <a:p>
            <a:r>
              <a:rPr lang="en-US" sz="1200" i="1" kern="1200" dirty="0" smtClean="0">
                <a:solidFill>
                  <a:schemeClr val="tx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tx1"/>
              </a:solidFill>
              <a:effectLst/>
              <a:latin typeface="+mn-lt"/>
              <a:ea typeface="+mn-ea"/>
              <a:cs typeface="+mn-cs"/>
            </a:endParaRPr>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066544" y="282891"/>
            <a:ext cx="5010912" cy="98443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26" y="5609739"/>
            <a:ext cx="854699" cy="914400"/>
          </a:xfrm>
          <a:prstGeom prst="rect">
            <a:avLst/>
          </a:prstGeom>
        </p:spPr>
      </p:pic>
    </p:spTree>
    <p:extLst>
      <p:ext uri="{BB962C8B-B14F-4D97-AF65-F5344CB8AC3E}">
        <p14:creationId xmlns:p14="http://schemas.microsoft.com/office/powerpoint/2010/main" val="1236860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dirty="0" smtClean="0"/>
              <a:t>Click to edit Master title style</a:t>
            </a:r>
            <a:endParaRPr lang="en-US" dirty="0"/>
          </a:p>
        </p:txBody>
      </p:sp>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88"/>
          <a:stretch/>
        </p:blipFill>
        <p:spPr>
          <a:xfrm>
            <a:off x="0" y="4433894"/>
            <a:ext cx="9144000" cy="2424106"/>
          </a:xfrm>
          <a:prstGeom prst="rect">
            <a:avLst/>
          </a:prstGeom>
        </p:spPr>
      </p:pic>
      <p:sp>
        <p:nvSpPr>
          <p:cNvPr id="11" name="Rectangle 10"/>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17863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88"/>
          <a:stretch/>
        </p:blipFill>
        <p:spPr>
          <a:xfrm>
            <a:off x="0" y="4433894"/>
            <a:ext cx="9144000" cy="2424106"/>
          </a:xfrm>
          <a:prstGeom prst="rect">
            <a:avLst/>
          </a:prstGeom>
        </p:spPr>
      </p:pic>
      <p:sp>
        <p:nvSpPr>
          <p:cNvPr id="6" name="Rectangle 5"/>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7754323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dirty="0"/>
          </a:p>
        </p:txBody>
      </p:sp>
      <p:sp>
        <p:nvSpPr>
          <p:cNvPr id="10" name="Rectangle 9"/>
          <p:cNvSpPr/>
          <p:nvPr userDrawn="1"/>
        </p:nvSpPr>
        <p:spPr>
          <a:xfrm>
            <a:off x="0" y="6398907"/>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1" name="Rectangle 10"/>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93180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AC1153-240A-4606-BB7C-02EC902388D8}"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dirty="0"/>
          </a:p>
        </p:txBody>
      </p:sp>
      <p:sp>
        <p:nvSpPr>
          <p:cNvPr id="9" name="Rectangle 8"/>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602466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E2094B-5BD2-4320-9483-64DF7734FB17}"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6730575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7E8912-1A01-4136-8488-EEB722EC0AA5}" type="datetime1">
              <a:rPr lang="en-US" smtClean="0"/>
              <a:t>5/30/2018</a:t>
            </a:fld>
            <a:endParaRPr lang="en-US" dirty="0"/>
          </a:p>
        </p:txBody>
      </p:sp>
      <p:sp>
        <p:nvSpPr>
          <p:cNvPr id="8" name="Footer Placeholder 7"/>
          <p:cNvSpPr>
            <a:spLocks noGrp="1"/>
          </p:cNvSpPr>
          <p:nvPr>
            <p:ph type="ftr" sz="quarter" idx="11"/>
          </p:nvPr>
        </p:nvSpPr>
        <p:spPr/>
        <p:txBody>
          <a:bodyPr/>
          <a:lstStyle/>
          <a:p>
            <a:r>
              <a:rPr lang="en-US" dirty="0" smtClean="0"/>
              <a:t>Lorem Ipsum</a:t>
            </a:r>
            <a:endParaRPr lang="en-US" dirty="0"/>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dirty="0"/>
          </a:p>
        </p:txBody>
      </p:sp>
      <p:sp>
        <p:nvSpPr>
          <p:cNvPr id="12" name="Rectangle 11"/>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5" name="Picture 14"/>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4" name="Rectangle 13"/>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5983329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A0CB86C-0B44-43CE-B78B-A0F54B87D172}" type="datetime1">
              <a:rPr lang="en-US" smtClean="0"/>
              <a:t>5/30/2018</a:t>
            </a:fld>
            <a:endParaRPr lang="en-US" dirty="0"/>
          </a:p>
        </p:txBody>
      </p:sp>
      <p:sp>
        <p:nvSpPr>
          <p:cNvPr id="4" name="Footer Placeholder 3"/>
          <p:cNvSpPr>
            <a:spLocks noGrp="1"/>
          </p:cNvSpPr>
          <p:nvPr>
            <p:ph type="ftr" sz="quarter" idx="11"/>
          </p:nvPr>
        </p:nvSpPr>
        <p:spPr/>
        <p:txBody>
          <a:bodyPr/>
          <a:lstStyle/>
          <a:p>
            <a:r>
              <a:rPr lang="en-US" dirty="0" smtClean="0"/>
              <a:t>Lorem Ipsum</a:t>
            </a:r>
            <a:endParaRPr lang="en-US" dirty="0"/>
          </a:p>
        </p:txBody>
      </p:sp>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dirty="0"/>
          </a:p>
        </p:txBody>
      </p:sp>
      <p:sp>
        <p:nvSpPr>
          <p:cNvPr id="8" name="Rectangle 7"/>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0" name="Rectangle 9"/>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486926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dirty="0"/>
          </a:p>
        </p:txBody>
      </p:sp>
      <p:sp>
        <p:nvSpPr>
          <p:cNvPr id="7" name="Rectangle 6"/>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9" name="Rectangle 8"/>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616323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4E4D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5" r="408" b="25077"/>
          <a:stretch/>
        </p:blipFill>
        <p:spPr>
          <a:xfrm>
            <a:off x="0" y="4384790"/>
            <a:ext cx="9144000" cy="2473210"/>
          </a:xfrm>
          <a:prstGeom prst="rect">
            <a:avLst/>
          </a:prstGeom>
        </p:spPr>
      </p:pic>
    </p:spTree>
    <p:extLst>
      <p:ext uri="{BB962C8B-B14F-4D97-AF65-F5344CB8AC3E}">
        <p14:creationId xmlns:p14="http://schemas.microsoft.com/office/powerpoint/2010/main" val="2940983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968B4-7BA7-4692-A0C9-98B69851323C}"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1781083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1C205-4B41-49E0-88C9-591380BDA2AB}"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0" name="Rectangle 9"/>
          <p:cNvSpPr/>
          <p:nvPr userDrawn="1"/>
        </p:nvSpPr>
        <p:spPr>
          <a:xfrm>
            <a:off x="0" y="6400800"/>
            <a:ext cx="9144000" cy="4572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2" name="Rectangle 11"/>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643183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434840"/>
            <a:ext cx="9144000" cy="242316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sp>
        <p:nvSpPr>
          <p:cNvPr id="11" name="TextBox 10"/>
          <p:cNvSpPr txBox="1"/>
          <p:nvPr userDrawn="1"/>
        </p:nvSpPr>
        <p:spPr>
          <a:xfrm>
            <a:off x="972718" y="4855359"/>
            <a:ext cx="8220710" cy="1569660"/>
          </a:xfrm>
          <a:prstGeom prst="rect">
            <a:avLst/>
          </a:prstGeom>
          <a:noFill/>
        </p:spPr>
        <p:txBody>
          <a:bodyPr wrap="square" rtlCol="0">
            <a:spAutoFit/>
          </a:bodyPr>
          <a:lstStyle/>
          <a:p>
            <a:r>
              <a:rPr lang="en-US" sz="1200" i="1" kern="1200" dirty="0" smtClean="0">
                <a:solidFill>
                  <a:schemeClr val="bg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bg1"/>
              </a:solidFill>
              <a:effectLst/>
              <a:latin typeface="+mn-lt"/>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12" y="302327"/>
            <a:ext cx="5010912" cy="98450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10" y="5184626"/>
            <a:ext cx="854699" cy="914400"/>
          </a:xfrm>
          <a:prstGeom prst="rect">
            <a:avLst/>
          </a:prstGeom>
        </p:spPr>
      </p:pic>
      <p:sp>
        <p:nvSpPr>
          <p:cNvPr id="14" name="Rectangle 13"/>
          <p:cNvSpPr/>
          <p:nvPr userDrawn="1"/>
        </p:nvSpPr>
        <p:spPr>
          <a:xfrm>
            <a:off x="3731" y="0"/>
            <a:ext cx="9144000" cy="228600"/>
          </a:xfrm>
          <a:prstGeom prst="rect">
            <a:avLst/>
          </a:prstGeom>
          <a:solidFill>
            <a:srgbClr val="D25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771697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4D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smtClean="0"/>
              <a:t>Click to edit Master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5" r="408" b="25077"/>
          <a:stretch/>
        </p:blipFill>
        <p:spPr>
          <a:xfrm>
            <a:off x="0" y="4391660"/>
            <a:ext cx="9144000" cy="2473210"/>
          </a:xfrm>
          <a:prstGeom prst="rect">
            <a:avLst/>
          </a:prstGeom>
        </p:spPr>
      </p:pic>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6344977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16371"/>
            <a:ext cx="7315200" cy="1828800"/>
          </a:xfrm>
        </p:spPr>
        <p:txBody>
          <a:bodyPr anchor="ctr">
            <a:normAutofit/>
          </a:bodyPr>
          <a:lstStyle>
            <a:lvl1pPr algn="l">
              <a:defRPr sz="4400"/>
            </a:lvl1pPr>
          </a:lstStyle>
          <a:p>
            <a:r>
              <a:rPr lang="en-US" dirty="0" smtClean="0"/>
              <a:t>Click to edit Master title style</a:t>
            </a:r>
            <a:endParaRPr lang="en-US" dirty="0"/>
          </a:p>
        </p:txBody>
      </p:sp>
      <p:sp>
        <p:nvSpPr>
          <p:cNvPr id="10" name="Text Placeholder 15"/>
          <p:cNvSpPr>
            <a:spLocks noGrp="1"/>
          </p:cNvSpPr>
          <p:nvPr>
            <p:ph type="body" sz="quarter" idx="13" hasCustomPrompt="1"/>
          </p:nvPr>
        </p:nvSpPr>
        <p:spPr>
          <a:xfrm>
            <a:off x="4038600" y="3324860"/>
            <a:ext cx="4191000" cy="381000"/>
          </a:xfrm>
        </p:spPr>
        <p:txBody>
          <a:bodyPr anchor="ctr">
            <a:normAutofit/>
          </a:bodyPr>
          <a:lstStyle>
            <a:lvl1pPr marL="0" indent="0">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2" name="Text Placeholder 19"/>
          <p:cNvSpPr>
            <a:spLocks noGrp="1"/>
          </p:cNvSpPr>
          <p:nvPr>
            <p:ph type="body" sz="quarter" idx="15" hasCustomPrompt="1"/>
          </p:nvPr>
        </p:nvSpPr>
        <p:spPr>
          <a:xfrm>
            <a:off x="4038600" y="3705860"/>
            <a:ext cx="4191000" cy="381000"/>
          </a:xfrm>
        </p:spPr>
        <p:txBody>
          <a:bodyPr anchor="ctr">
            <a:normAutofit/>
          </a:bodyPr>
          <a:lstStyle>
            <a:lvl1pPr marL="0" indent="0">
              <a:buNone/>
              <a:defRPr sz="1600" i="1" baseline="0"/>
            </a:lvl1pPr>
          </a:lstStyle>
          <a:p>
            <a:pPr lvl="0"/>
            <a:r>
              <a:rPr lang="en-US" dirty="0" smtClean="0"/>
              <a:t>Title of Speaker</a:t>
            </a:r>
            <a:endParaRPr lang="en-US" dirty="0"/>
          </a:p>
        </p:txBody>
      </p:sp>
      <p:sp>
        <p:nvSpPr>
          <p:cNvPr id="13" name="Text Placeholder 21"/>
          <p:cNvSpPr>
            <a:spLocks noGrp="1"/>
          </p:cNvSpPr>
          <p:nvPr>
            <p:ph type="body" sz="quarter" idx="16" hasCustomPrompt="1"/>
          </p:nvPr>
        </p:nvSpPr>
        <p:spPr>
          <a:xfrm>
            <a:off x="4038600" y="4086860"/>
            <a:ext cx="4191000" cy="304800"/>
          </a:xfrm>
        </p:spPr>
        <p:txBody>
          <a:bodyPr anchor="ctr">
            <a:noAutofit/>
          </a:bodyPr>
          <a:lstStyle>
            <a:lvl1pPr marL="0" indent="0">
              <a:buNone/>
              <a:defRPr sz="1600" i="1"/>
            </a:lvl1pPr>
          </a:lstStyle>
          <a:p>
            <a:pPr lvl="0"/>
            <a:r>
              <a:rPr lang="en-US" dirty="0" smtClean="0"/>
              <a:t>Date</a:t>
            </a:r>
            <a:endParaRPr lang="en-US" dirty="0"/>
          </a:p>
        </p:txBody>
      </p:sp>
      <p:sp>
        <p:nvSpPr>
          <p:cNvPr id="9" name="TextBox 8"/>
          <p:cNvSpPr txBox="1"/>
          <p:nvPr userDrawn="1"/>
        </p:nvSpPr>
        <p:spPr>
          <a:xfrm>
            <a:off x="4041648" y="2955138"/>
            <a:ext cx="4187952" cy="369332"/>
          </a:xfrm>
          <a:prstGeom prst="rect">
            <a:avLst/>
          </a:prstGeom>
          <a:noFill/>
        </p:spPr>
        <p:txBody>
          <a:bodyPr wrap="square" rtlCol="0" anchor="ctr">
            <a:spAutoFit/>
          </a:bodyPr>
          <a:lstStyle/>
          <a:p>
            <a:pPr algn="l"/>
            <a:r>
              <a:rPr lang="en-US" sz="1800" i="1" dirty="0" smtClean="0">
                <a:latin typeface="+mj-lt"/>
              </a:rPr>
              <a:t>Presented by</a:t>
            </a:r>
            <a:r>
              <a:rPr lang="en-US" sz="1800" dirty="0" smtClean="0">
                <a:latin typeface="+mj-lt"/>
              </a:rPr>
              <a:t>:</a:t>
            </a:r>
            <a:endParaRPr lang="en-US" sz="1800" dirty="0">
              <a:latin typeface="+mj-lt"/>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5271"/>
          <a:stretch/>
        </p:blipFill>
        <p:spPr>
          <a:xfrm>
            <a:off x="0" y="4446258"/>
            <a:ext cx="9144000" cy="2411742"/>
          </a:xfrm>
          <a:prstGeom prst="rect">
            <a:avLst/>
          </a:prstGeom>
        </p:spPr>
      </p:pic>
      <p:sp>
        <p:nvSpPr>
          <p:cNvPr id="16" name="Rectangle 15"/>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9084545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996"/>
            <a:ext cx="7315200" cy="1828800"/>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039377"/>
            <a:ext cx="7315200" cy="914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5271"/>
          <a:stretch/>
        </p:blipFill>
        <p:spPr>
          <a:xfrm>
            <a:off x="0" y="4446258"/>
            <a:ext cx="9144000" cy="2411742"/>
          </a:xfrm>
          <a:prstGeom prst="rect">
            <a:avLst/>
          </a:prstGeom>
        </p:spPr>
      </p:pic>
      <p:sp>
        <p:nvSpPr>
          <p:cNvPr id="5" name="Rectangle 4"/>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7402276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dirty="0"/>
          </a:p>
        </p:txBody>
      </p:sp>
      <p:sp>
        <p:nvSpPr>
          <p:cNvPr id="4" name="Date Placeholder 3"/>
          <p:cNvSpPr>
            <a:spLocks noGrp="1"/>
          </p:cNvSpPr>
          <p:nvPr>
            <p:ph type="dt" sz="half" idx="10"/>
          </p:nvPr>
        </p:nvSpPr>
        <p:spPr/>
        <p:txBody>
          <a:bodyPr/>
          <a:lstStyle/>
          <a:p>
            <a:fld id="{3224247E-A659-4131-BED3-B04763B7C104}"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10" name="Rectangle 9"/>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
        <p:nvSpPr>
          <p:cNvPr id="11" name="Rectangle 10"/>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9284673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dirty="0"/>
          </a:p>
        </p:txBody>
      </p:sp>
      <p:sp>
        <p:nvSpPr>
          <p:cNvPr id="4" name="Date Placeholder 3"/>
          <p:cNvSpPr>
            <a:spLocks noGrp="1"/>
          </p:cNvSpPr>
          <p:nvPr>
            <p:ph type="dt" sz="half" idx="10"/>
          </p:nvPr>
        </p:nvSpPr>
        <p:spPr/>
        <p:txBody>
          <a:bodyPr/>
          <a:lstStyle/>
          <a:p>
            <a:fld id="{B4CE71A2-2F73-4E54-BF2A-E816D8F9E88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13" name="Rectangle 12"/>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2" name="Rectangle 11"/>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8021336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B15945-8DB0-4312-9B5F-43EE1185BAE2}"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1" name="Rectangle 10"/>
          <p:cNvSpPr/>
          <p:nvPr userDrawn="1"/>
        </p:nvSpPr>
        <p:spPr>
          <a:xfrm>
            <a:off x="-4762" y="6400800"/>
            <a:ext cx="9144000" cy="4572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3" name="Rectangle 12"/>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4187587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D1A09-66CA-45C2-8607-A3EF87081726}" type="datetime1">
              <a:rPr lang="en-US" smtClean="0"/>
              <a:t>5/30/2018</a:t>
            </a:fld>
            <a:endParaRPr lang="en-US" dirty="0"/>
          </a:p>
        </p:txBody>
      </p:sp>
      <p:sp>
        <p:nvSpPr>
          <p:cNvPr id="8" name="Footer Placeholder 7"/>
          <p:cNvSpPr>
            <a:spLocks noGrp="1"/>
          </p:cNvSpPr>
          <p:nvPr>
            <p:ph type="ftr" sz="quarter" idx="11"/>
          </p:nvPr>
        </p:nvSpPr>
        <p:spPr/>
        <p:txBody>
          <a:bodyPr/>
          <a:lstStyle/>
          <a:p>
            <a:r>
              <a:rPr lang="en-US" dirty="0" smtClean="0"/>
              <a:t>Lorem Ipsum</a:t>
            </a:r>
            <a:endParaRPr lang="en-US" dirty="0"/>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dirty="0"/>
          </a:p>
        </p:txBody>
      </p:sp>
      <p:sp>
        <p:nvSpPr>
          <p:cNvPr id="13" name="Rectangle 12"/>
          <p:cNvSpPr/>
          <p:nvPr userDrawn="1"/>
        </p:nvSpPr>
        <p:spPr>
          <a:xfrm>
            <a:off x="-4762" y="6400800"/>
            <a:ext cx="9144000" cy="4572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5" name="Rectangle 14"/>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806870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608318" y="1825627"/>
            <a:ext cx="78867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C3EB6E-B92B-40F7-9156-268018BF6E92}"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a:xfrm>
            <a:off x="6437618" y="6446837"/>
            <a:ext cx="2057400" cy="365125"/>
          </a:xfrm>
        </p:spPr>
        <p:txBody>
          <a:bodyPr/>
          <a:lstStyle/>
          <a:p>
            <a:fld id="{98673AA5-DAE5-44C3-B896-1A170E89F911}" type="slidenum">
              <a:rPr lang="en-US" smtClean="0"/>
              <a:t>‹#›</a:t>
            </a:fld>
            <a:endParaRPr lang="en-US" dirty="0"/>
          </a:p>
        </p:txBody>
      </p:sp>
      <p:sp>
        <p:nvSpPr>
          <p:cNvPr id="10" name="Rectangle 9"/>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7016012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dirty="0"/>
          </a:p>
        </p:txBody>
      </p:sp>
      <p:sp>
        <p:nvSpPr>
          <p:cNvPr id="3" name="Date Placeholder 2"/>
          <p:cNvSpPr>
            <a:spLocks noGrp="1"/>
          </p:cNvSpPr>
          <p:nvPr>
            <p:ph type="dt" sz="half" idx="10"/>
          </p:nvPr>
        </p:nvSpPr>
        <p:spPr/>
        <p:txBody>
          <a:bodyPr/>
          <a:lstStyle/>
          <a:p>
            <a:fld id="{701AC679-1BE9-412B-825D-0EC2953B5007}" type="datetime1">
              <a:rPr lang="en-US" smtClean="0"/>
              <a:t>5/30/2018</a:t>
            </a:fld>
            <a:endParaRPr lang="en-US" dirty="0"/>
          </a:p>
        </p:txBody>
      </p:sp>
      <p:sp>
        <p:nvSpPr>
          <p:cNvPr id="4" name="Footer Placeholder 3"/>
          <p:cNvSpPr>
            <a:spLocks noGrp="1"/>
          </p:cNvSpPr>
          <p:nvPr>
            <p:ph type="ftr" sz="quarter" idx="11"/>
          </p:nvPr>
        </p:nvSpPr>
        <p:spPr/>
        <p:txBody>
          <a:bodyPr/>
          <a:lstStyle/>
          <a:p>
            <a:r>
              <a:rPr lang="en-US" dirty="0" smtClean="0"/>
              <a:t>Lorem Ipsum</a:t>
            </a:r>
            <a:endParaRPr lang="en-US" dirty="0"/>
          </a:p>
        </p:txBody>
      </p:sp>
      <p:sp>
        <p:nvSpPr>
          <p:cNvPr id="12" name="Rectangle 11"/>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1" name="Rectangle 10"/>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0806892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dirty="0"/>
          </a:p>
        </p:txBody>
      </p:sp>
      <p:sp>
        <p:nvSpPr>
          <p:cNvPr id="2" name="Date Placeholder 1"/>
          <p:cNvSpPr>
            <a:spLocks noGrp="1"/>
          </p:cNvSpPr>
          <p:nvPr>
            <p:ph type="dt" sz="half" idx="10"/>
          </p:nvPr>
        </p:nvSpPr>
        <p:spPr/>
        <p:txBody>
          <a:bodyPr/>
          <a:lstStyle/>
          <a:p>
            <a:fld id="{7BE200DE-B129-4386-9834-EF733533FAFC}"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11" name="Rectangle 10"/>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0" name="Rectangle 9"/>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8388938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5" name="Date Placeholder 4"/>
          <p:cNvSpPr>
            <a:spLocks noGrp="1"/>
          </p:cNvSpPr>
          <p:nvPr>
            <p:ph type="dt" sz="half" idx="10"/>
          </p:nvPr>
        </p:nvSpPr>
        <p:spPr/>
        <p:txBody>
          <a:bodyPr/>
          <a:lstStyle/>
          <a:p>
            <a:fld id="{42051ECE-F576-40DD-91B0-106FFC606B75}"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13" name="Rectangle 12"/>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0" name="Rectangle 9"/>
          <p:cNvSpPr/>
          <p:nvPr userDrawn="1"/>
        </p:nvSpPr>
        <p:spPr>
          <a:xfrm>
            <a:off x="0" y="0"/>
            <a:ext cx="9144000" cy="228600"/>
          </a:xfrm>
          <a:prstGeom prst="rect">
            <a:avLst/>
          </a:prstGeom>
          <a:solidFill>
            <a:srgbClr val="B8BF33"/>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2208233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5" name="Date Placeholder 4"/>
          <p:cNvSpPr>
            <a:spLocks noGrp="1"/>
          </p:cNvSpPr>
          <p:nvPr>
            <p:ph type="dt" sz="half" idx="10"/>
          </p:nvPr>
        </p:nvSpPr>
        <p:spPr/>
        <p:txBody>
          <a:bodyPr/>
          <a:lstStyle/>
          <a:p>
            <a:fld id="{5477AE61-EC59-45F7-AF0F-2A7223EBA6BF}"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16" name="Rectangle 15"/>
          <p:cNvSpPr/>
          <p:nvPr userDrawn="1"/>
        </p:nvSpPr>
        <p:spPr>
          <a:xfrm>
            <a:off x="0" y="6400800"/>
            <a:ext cx="9144000" cy="457200"/>
          </a:xfrm>
          <a:prstGeom prst="rect">
            <a:avLst/>
          </a:prstGeom>
          <a:solidFill>
            <a:srgbClr val="B8BF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2" name="Picture 11"/>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8011" y="6446837"/>
            <a:ext cx="1865376" cy="366469"/>
          </a:xfrm>
          <a:prstGeom prst="rect">
            <a:avLst/>
          </a:prstGeom>
        </p:spPr>
      </p:pic>
      <p:sp>
        <p:nvSpPr>
          <p:cNvPr id="13" name="Rectangle 12"/>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6115054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4434840"/>
            <a:ext cx="9144000" cy="242316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914400" y="1384825"/>
            <a:ext cx="7315200" cy="707886"/>
          </a:xfrm>
          <a:prstGeom prst="rect">
            <a:avLst/>
          </a:prstGeom>
          <a:noFill/>
        </p:spPr>
        <p:txBody>
          <a:bodyPr wrap="square" rtlCol="0">
            <a:spAutoFit/>
          </a:bodyPr>
          <a:lstStyle/>
          <a:p>
            <a:pPr algn="ctr"/>
            <a:r>
              <a:rPr lang="en-US" sz="4000" dirty="0" smtClean="0">
                <a:latin typeface="+mj-lt"/>
              </a:rPr>
              <a:t>Questions:</a:t>
            </a:r>
            <a:endParaRPr lang="en-US" sz="4000" dirty="0">
              <a:latin typeface="+mj-lt"/>
            </a:endParaRPr>
          </a:p>
        </p:txBody>
      </p:sp>
      <p:sp>
        <p:nvSpPr>
          <p:cNvPr id="18" name="Text Placeholder 15"/>
          <p:cNvSpPr>
            <a:spLocks noGrp="1"/>
          </p:cNvSpPr>
          <p:nvPr>
            <p:ph type="body" sz="quarter" idx="13" hasCustomPrompt="1"/>
          </p:nvPr>
        </p:nvSpPr>
        <p:spPr>
          <a:xfrm>
            <a:off x="948004" y="2517443"/>
            <a:ext cx="7315200" cy="457200"/>
          </a:xfrm>
        </p:spPr>
        <p:txBody>
          <a:bodyPr anchor="ctr">
            <a:norm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 of Speaker</a:t>
            </a:r>
          </a:p>
        </p:txBody>
      </p:sp>
      <p:sp>
        <p:nvSpPr>
          <p:cNvPr id="19" name="Text Placeholder 19"/>
          <p:cNvSpPr>
            <a:spLocks noGrp="1"/>
          </p:cNvSpPr>
          <p:nvPr>
            <p:ph type="body" sz="quarter" idx="15" hasCustomPrompt="1"/>
          </p:nvPr>
        </p:nvSpPr>
        <p:spPr>
          <a:xfrm>
            <a:off x="948004" y="2981798"/>
            <a:ext cx="7315200" cy="457200"/>
          </a:xfrm>
        </p:spPr>
        <p:txBody>
          <a:bodyPr anchor="ctr">
            <a:normAutofit/>
          </a:bodyPr>
          <a:lstStyle>
            <a:lvl1pPr marL="0" indent="0" algn="ctr">
              <a:buNone/>
              <a:defRPr sz="1800" i="1" baseline="0"/>
            </a:lvl1pPr>
          </a:lstStyle>
          <a:p>
            <a:pPr lvl="0"/>
            <a:r>
              <a:rPr lang="en-US" dirty="0" smtClean="0"/>
              <a:t>Title of Speaker</a:t>
            </a:r>
            <a:endParaRPr lang="en-US" dirty="0"/>
          </a:p>
        </p:txBody>
      </p:sp>
      <p:sp>
        <p:nvSpPr>
          <p:cNvPr id="20" name="Text Placeholder 21"/>
          <p:cNvSpPr>
            <a:spLocks noGrp="1"/>
          </p:cNvSpPr>
          <p:nvPr>
            <p:ph type="body" sz="quarter" idx="16" hasCustomPrompt="1"/>
          </p:nvPr>
        </p:nvSpPr>
        <p:spPr>
          <a:xfrm>
            <a:off x="948004" y="3438998"/>
            <a:ext cx="7315200" cy="457200"/>
          </a:xfrm>
        </p:spPr>
        <p:txBody>
          <a:bodyPr anchor="ctr">
            <a:noAutofit/>
          </a:bodyPr>
          <a:lstStyle>
            <a:lvl1pPr marL="0" indent="0" algn="ctr">
              <a:buNone/>
              <a:defRPr sz="1800" i="0"/>
            </a:lvl1pPr>
          </a:lstStyle>
          <a:p>
            <a:pPr lvl="0"/>
            <a:r>
              <a:rPr lang="en-US" dirty="0" smtClean="0"/>
              <a:t>Phone Number</a:t>
            </a:r>
            <a:endParaRPr lang="en-US" dirty="0"/>
          </a:p>
        </p:txBody>
      </p:sp>
      <p:sp>
        <p:nvSpPr>
          <p:cNvPr id="22" name="Text Placeholder 21"/>
          <p:cNvSpPr>
            <a:spLocks noGrp="1"/>
          </p:cNvSpPr>
          <p:nvPr>
            <p:ph type="body" sz="quarter" idx="17" hasCustomPrompt="1"/>
          </p:nvPr>
        </p:nvSpPr>
        <p:spPr>
          <a:xfrm>
            <a:off x="948004" y="3903354"/>
            <a:ext cx="7315200" cy="457200"/>
          </a:xfrm>
        </p:spPr>
        <p:txBody>
          <a:bodyPr anchor="ctr">
            <a:noAutofit/>
          </a:bodyPr>
          <a:lstStyle>
            <a:lvl1pPr marL="0" indent="0" algn="ctr">
              <a:buNone/>
              <a:defRPr sz="1800" i="0"/>
            </a:lvl1pPr>
          </a:lstStyle>
          <a:p>
            <a:pPr lvl="0"/>
            <a:r>
              <a:rPr lang="en-US" dirty="0" smtClean="0"/>
              <a:t>email</a:t>
            </a:r>
            <a:endParaRPr lang="en-US" dirty="0"/>
          </a:p>
        </p:txBody>
      </p:sp>
      <p:sp>
        <p:nvSpPr>
          <p:cNvPr id="11" name="TextBox 10"/>
          <p:cNvSpPr txBox="1"/>
          <p:nvPr userDrawn="1"/>
        </p:nvSpPr>
        <p:spPr>
          <a:xfrm>
            <a:off x="972718" y="4855359"/>
            <a:ext cx="8220710" cy="1569660"/>
          </a:xfrm>
          <a:prstGeom prst="rect">
            <a:avLst/>
          </a:prstGeom>
          <a:noFill/>
        </p:spPr>
        <p:txBody>
          <a:bodyPr wrap="square" rtlCol="0">
            <a:spAutoFit/>
          </a:bodyPr>
          <a:lstStyle/>
          <a:p>
            <a:r>
              <a:rPr lang="en-US" sz="1200" i="1" kern="1200" dirty="0" smtClean="0">
                <a:solidFill>
                  <a:schemeClr val="bg1"/>
                </a:solidFill>
                <a:effectLst/>
                <a:latin typeface="+mn-lt"/>
                <a:ea typeface="+mn-ea"/>
                <a:cs typeface="+mn-cs"/>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353 Water Street, Augusta, Maine 04330-4633, Telephone Number 1-800-452-4668 (voice in state only), (207) 626-4600 (voice) or Maine Relay 711.</a:t>
            </a:r>
            <a:endParaRPr lang="en-US" sz="1200" kern="1200" dirty="0">
              <a:solidFill>
                <a:schemeClr val="bg1"/>
              </a:solidFill>
              <a:effectLst/>
              <a:latin typeface="+mn-lt"/>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12" y="302327"/>
            <a:ext cx="5010912" cy="984504"/>
          </a:xfrm>
          <a:prstGeom prst="rect">
            <a:avLst/>
          </a:prstGeom>
        </p:spPr>
      </p:pic>
      <p:sp>
        <p:nvSpPr>
          <p:cNvPr id="15" name="Rectangle 14"/>
          <p:cNvSpPr/>
          <p:nvPr userDrawn="1"/>
        </p:nvSpPr>
        <p:spPr>
          <a:xfrm>
            <a:off x="0" y="0"/>
            <a:ext cx="9144000" cy="228600"/>
          </a:xfrm>
          <a:prstGeom prst="rect">
            <a:avLst/>
          </a:prstGeom>
          <a:solidFill>
            <a:srgbClr val="B8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10" y="5192647"/>
            <a:ext cx="854699" cy="914400"/>
          </a:xfrm>
          <a:prstGeom prst="rect">
            <a:avLst/>
          </a:prstGeom>
        </p:spPr>
      </p:pic>
    </p:spTree>
    <p:extLst>
      <p:ext uri="{BB962C8B-B14F-4D97-AF65-F5344CB8AC3E}">
        <p14:creationId xmlns:p14="http://schemas.microsoft.com/office/powerpoint/2010/main" val="288776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AEA1B-ADF7-47EA-8C1F-182686BD082C}"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a:t>
            </a:fld>
            <a:endParaRPr lang="en-US" dirty="0"/>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2914967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D65EA5-5898-446E-A39C-4D238234A0BB}"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15"/>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520"/>
            <a:ext cx="1865376" cy="366469"/>
          </a:xfrm>
          <a:prstGeom prst="rect">
            <a:avLst/>
          </a:prstGeom>
        </p:spPr>
      </p:pic>
    </p:spTree>
    <p:extLst>
      <p:ext uri="{BB962C8B-B14F-4D97-AF65-F5344CB8AC3E}">
        <p14:creationId xmlns:p14="http://schemas.microsoft.com/office/powerpoint/2010/main" val="767399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B50B11-B86D-4B6B-98ED-D4842C4C8B13}" type="datetime1">
              <a:rPr lang="en-US" smtClean="0"/>
              <a:t>5/30/2018</a:t>
            </a:fld>
            <a:endParaRPr lang="en-US" dirty="0"/>
          </a:p>
        </p:txBody>
      </p:sp>
      <p:sp>
        <p:nvSpPr>
          <p:cNvPr id="8" name="Footer Placeholder 7"/>
          <p:cNvSpPr>
            <a:spLocks noGrp="1"/>
          </p:cNvSpPr>
          <p:nvPr>
            <p:ph type="ftr" sz="quarter" idx="11"/>
          </p:nvPr>
        </p:nvSpPr>
        <p:spPr/>
        <p:txBody>
          <a:bodyPr/>
          <a:lstStyle/>
          <a:p>
            <a:r>
              <a:rPr lang="en-US" dirty="0" smtClean="0"/>
              <a:t>Lorem Ipsum</a:t>
            </a:r>
            <a:endParaRPr lang="en-US" dirty="0"/>
          </a:p>
        </p:txBody>
      </p:sp>
      <p:sp>
        <p:nvSpPr>
          <p:cNvPr id="9" name="Slide Number Placeholder 8"/>
          <p:cNvSpPr>
            <a:spLocks noGrp="1"/>
          </p:cNvSpPr>
          <p:nvPr>
            <p:ph type="sldNum" sz="quarter" idx="12"/>
          </p:nvPr>
        </p:nvSpPr>
        <p:spPr/>
        <p:txBody>
          <a:bodyPr/>
          <a:lstStyle/>
          <a:p>
            <a:fld id="{98673AA5-DAE5-44C3-B896-1A170E89F911}" type="slidenum">
              <a:rPr lang="en-US" smtClean="0"/>
              <a:t>‹#›</a:t>
            </a:fld>
            <a:endParaRPr lang="en-US" dirty="0"/>
          </a:p>
        </p:txBody>
      </p:sp>
      <p:sp>
        <p:nvSpPr>
          <p:cNvPr id="13" name="Rectangle 12"/>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15"/>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3797123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EF0EFA-38CE-4890-BF1B-B198443609AB}" type="datetime1">
              <a:rPr lang="en-US" smtClean="0"/>
              <a:t>5/30/2018</a:t>
            </a:fld>
            <a:endParaRPr lang="en-US" dirty="0"/>
          </a:p>
        </p:txBody>
      </p:sp>
      <p:sp>
        <p:nvSpPr>
          <p:cNvPr id="4" name="Footer Placeholder 3"/>
          <p:cNvSpPr>
            <a:spLocks noGrp="1"/>
          </p:cNvSpPr>
          <p:nvPr>
            <p:ph type="ftr" sz="quarter" idx="11"/>
          </p:nvPr>
        </p:nvSpPr>
        <p:spPr/>
        <p:txBody>
          <a:bodyPr/>
          <a:lstStyle/>
          <a:p>
            <a:r>
              <a:rPr lang="en-US" dirty="0" smtClean="0"/>
              <a:t>Lorem Ipsum</a:t>
            </a:r>
            <a:endParaRPr lang="en-US" dirty="0"/>
          </a:p>
        </p:txBody>
      </p:sp>
      <p:sp>
        <p:nvSpPr>
          <p:cNvPr id="5" name="Slide Number Placeholder 4"/>
          <p:cNvSpPr>
            <a:spLocks noGrp="1"/>
          </p:cNvSpPr>
          <p:nvPr>
            <p:ph type="sldNum" sz="quarter" idx="12"/>
          </p:nvPr>
        </p:nvSpPr>
        <p:spPr/>
        <p:txBody>
          <a:bodyPr/>
          <a:lstStyle/>
          <a:p>
            <a:fld id="{98673AA5-DAE5-44C3-B896-1A170E89F911}" type="slidenum">
              <a:rPr lang="en-US" smtClean="0"/>
              <a:t>‹#›</a:t>
            </a:fld>
            <a:endParaRPr lang="en-US" dirty="0"/>
          </a:p>
        </p:txBody>
      </p:sp>
      <p:sp>
        <p:nvSpPr>
          <p:cNvPr id="9" name="Rectangle 8"/>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955223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D0411-7778-458D-B6F0-B0C7062DCADC}"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a:t>
            </a:fld>
            <a:endParaRPr lang="en-US" dirty="0"/>
          </a:p>
        </p:txBody>
      </p:sp>
      <p:sp>
        <p:nvSpPr>
          <p:cNvPr id="8" name="Rectangle 7"/>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488938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kern="0" baseline="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kern="0" baseline="0"/>
            </a:lvl1pPr>
            <a:lvl2pPr>
              <a:defRPr sz="2800" kern="0" baseline="0"/>
            </a:lvl2pPr>
            <a:lvl3pPr>
              <a:defRPr sz="2400" kern="0" baseline="0"/>
            </a:lvl3pPr>
            <a:lvl4pPr>
              <a:defRPr sz="2000" kern="0" baseline="0"/>
            </a:lvl4pPr>
            <a:lvl5pPr>
              <a:defRPr sz="2000" kern="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kern="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08FB8-E727-4A4B-92D7-C7B2F5532D88}" type="datetime1">
              <a:rPr lang="en-US" smtClean="0"/>
              <a:t>5/30/2018</a:t>
            </a:fld>
            <a:endParaRPr lang="en-US" dirty="0"/>
          </a:p>
        </p:txBody>
      </p:sp>
      <p:sp>
        <p:nvSpPr>
          <p:cNvPr id="6" name="Footer Placeholder 5"/>
          <p:cNvSpPr>
            <a:spLocks noGrp="1"/>
          </p:cNvSpPr>
          <p:nvPr>
            <p:ph type="ftr" sz="quarter" idx="11"/>
          </p:nvPr>
        </p:nvSpPr>
        <p:spPr/>
        <p:txBody>
          <a:bodyPr/>
          <a:lstStyle/>
          <a:p>
            <a:r>
              <a:rPr lang="en-US" dirty="0" smtClean="0"/>
              <a:t>Lorem Ipsum</a:t>
            </a:r>
            <a:endParaRPr lang="en-US" dirty="0"/>
          </a:p>
        </p:txBody>
      </p:sp>
      <p:sp>
        <p:nvSpPr>
          <p:cNvPr id="7" name="Slide Number Placeholder 6"/>
          <p:cNvSpPr>
            <a:spLocks noGrp="1"/>
          </p:cNvSpPr>
          <p:nvPr>
            <p:ph type="sldNum" sz="quarter" idx="12"/>
          </p:nvPr>
        </p:nvSpPr>
        <p:spPr/>
        <p:txBody>
          <a:bodyPr/>
          <a:lstStyle/>
          <a:p>
            <a:fld id="{98673AA5-DAE5-44C3-B896-1A170E89F911}" type="slidenum">
              <a:rPr lang="en-US" smtClean="0"/>
              <a:t>‹#›</a:t>
            </a:fld>
            <a:endParaRPr lang="en-US" dirty="0"/>
          </a:p>
        </p:txBody>
      </p:sp>
      <p:sp>
        <p:nvSpPr>
          <p:cNvPr id="11" name="Rectangle 10"/>
          <p:cNvSpPr/>
          <p:nvPr userDrawn="1"/>
        </p:nvSpPr>
        <p:spPr>
          <a:xfrm>
            <a:off x="0" y="6400800"/>
            <a:ext cx="9144000" cy="4572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p:cNvSpPr/>
          <p:nvPr userDrawn="1"/>
        </p:nvSpPr>
        <p:spPr>
          <a:xfrm>
            <a:off x="0" y="0"/>
            <a:ext cx="9144000" cy="228600"/>
          </a:xfrm>
          <a:prstGeom prst="rect">
            <a:avLst/>
          </a:prstGeom>
          <a:solidFill>
            <a:srgbClr val="4B4D6C"/>
          </a:solidFill>
          <a:ln>
            <a:solidFill>
              <a:srgbClr val="4B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 name="Picture 13"/>
          <p:cNvPicPr>
            <a:picLocks noChangeAspect="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 y="6446837"/>
            <a:ext cx="1865376" cy="366469"/>
          </a:xfrm>
          <a:prstGeom prst="rect">
            <a:avLst/>
          </a:prstGeom>
        </p:spPr>
      </p:pic>
    </p:spTree>
    <p:extLst>
      <p:ext uri="{BB962C8B-B14F-4D97-AF65-F5344CB8AC3E}">
        <p14:creationId xmlns:p14="http://schemas.microsoft.com/office/powerpoint/2010/main" val="2310853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fld id="{E381A24F-7502-449E-9A06-86E958D8129C}" type="datetime1">
              <a:rPr lang="en-US" smtClean="0"/>
              <a:t>5/30/2018</a:t>
            </a:fld>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dirty="0" smtClean="0"/>
              <a:t>Lorem Ipsum</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11027065"/>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90"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fld id="{00F1810A-95C5-4D39-B009-8209EE7F1BF8}" type="datetime1">
              <a:rPr lang="en-US" smtClean="0"/>
              <a:t>5/30/2018</a:t>
            </a:fld>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dirty="0" smtClean="0"/>
              <a:t>Lorem Ipsum</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179090226"/>
      </p:ext>
    </p:extLst>
  </p:cSld>
  <p:clrMap bg1="lt1" tx1="dk1" bg2="lt2" tx2="dk2" accent1="accent1" accent2="accent2" accent3="accent3" accent4="accent4" accent5="accent5" accent6="accent6" hlink="hlink" folHlink="folHlink"/>
  <p:sldLayoutIdLst>
    <p:sldLayoutId id="2147483696"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8" r:id="rId11"/>
    <p:sldLayoutId id="2147483700"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00800" y="6400800"/>
            <a:ext cx="914400" cy="457200"/>
          </a:xfrm>
          <a:prstGeom prst="rect">
            <a:avLst/>
          </a:prstGeom>
        </p:spPr>
        <p:txBody>
          <a:bodyPr vert="horz" lIns="91440" tIns="45720" rIns="91440" bIns="45720" rtlCol="0" anchor="ctr"/>
          <a:lstStyle>
            <a:lvl1pPr algn="l">
              <a:defRPr sz="1200">
                <a:solidFill>
                  <a:schemeClr val="bg1"/>
                </a:solidFill>
                <a:latin typeface="+mj-lt"/>
              </a:defRPr>
            </a:lvl1pPr>
          </a:lstStyle>
          <a:p>
            <a:pPr algn="ctr"/>
            <a:fld id="{7EC7EAC7-8211-4183-A635-21F950E2E19B}" type="datetime1">
              <a:rPr lang="en-US" smtClean="0"/>
              <a:t>5/30/2018</a:t>
            </a:fld>
            <a:endParaRPr lang="en-US" dirty="0"/>
          </a:p>
        </p:txBody>
      </p:sp>
      <p:sp>
        <p:nvSpPr>
          <p:cNvPr id="5" name="Footer Placeholder 4"/>
          <p:cNvSpPr>
            <a:spLocks noGrp="1"/>
          </p:cNvSpPr>
          <p:nvPr>
            <p:ph type="ftr" sz="quarter" idx="3"/>
          </p:nvPr>
        </p:nvSpPr>
        <p:spPr>
          <a:xfrm>
            <a:off x="3028950" y="6400800"/>
            <a:ext cx="3086100" cy="457200"/>
          </a:xfrm>
          <a:prstGeom prst="rect">
            <a:avLst/>
          </a:prstGeom>
        </p:spPr>
        <p:txBody>
          <a:bodyPr vert="horz" lIns="91440" tIns="45720" rIns="91440" bIns="45720" rtlCol="0" anchor="ctr"/>
          <a:lstStyle>
            <a:lvl1pPr algn="ctr">
              <a:defRPr sz="1200">
                <a:solidFill>
                  <a:schemeClr val="bg1"/>
                </a:solidFill>
                <a:latin typeface="+mj-lt"/>
              </a:defRPr>
            </a:lvl1pPr>
          </a:lstStyle>
          <a:p>
            <a:r>
              <a:rPr lang="en-US" dirty="0" smtClean="0"/>
              <a:t>Lorem Ipsum</a:t>
            </a:r>
            <a:endParaRPr lang="en-US" dirty="0"/>
          </a:p>
        </p:txBody>
      </p:sp>
      <p:sp>
        <p:nvSpPr>
          <p:cNvPr id="6" name="Slide Number Placeholder 5"/>
          <p:cNvSpPr>
            <a:spLocks noGrp="1"/>
          </p:cNvSpPr>
          <p:nvPr>
            <p:ph type="sldNum" sz="quarter" idx="4"/>
          </p:nvPr>
        </p:nvSpPr>
        <p:spPr>
          <a:xfrm>
            <a:off x="7600950" y="6400800"/>
            <a:ext cx="914400" cy="457200"/>
          </a:xfrm>
          <a:prstGeom prst="rect">
            <a:avLst/>
          </a:prstGeom>
        </p:spPr>
        <p:txBody>
          <a:bodyPr vert="horz" lIns="91440" tIns="45720" rIns="91440" bIns="45720" rtlCol="0" anchor="ctr"/>
          <a:lstStyle>
            <a:lvl1pPr algn="r">
              <a:defRPr sz="1200">
                <a:solidFill>
                  <a:schemeClr val="bg1"/>
                </a:solidFill>
                <a:latin typeface="+mj-lt"/>
              </a:defRPr>
            </a:lvl1pPr>
          </a:lstStyle>
          <a:p>
            <a:fld id="{98673AA5-DAE5-44C3-B896-1A170E89F911}" type="slidenum">
              <a:rPr lang="en-US" smtClean="0"/>
              <a:pPr/>
              <a:t>‹#›</a:t>
            </a:fld>
            <a:endParaRPr lang="en-US" dirty="0"/>
          </a:p>
        </p:txBody>
      </p:sp>
    </p:spTree>
    <p:extLst>
      <p:ext uri="{BB962C8B-B14F-4D97-AF65-F5344CB8AC3E}">
        <p14:creationId xmlns:p14="http://schemas.microsoft.com/office/powerpoint/2010/main" val="1770408052"/>
      </p:ext>
    </p:extLst>
  </p:cSld>
  <p:clrMap bg1="lt1" tx1="dk1" bg2="lt2" tx2="dk2" accent1="accent1" accent2="accent2" accent3="accent3" accent4="accent4" accent5="accent5" accent6="accent6" hlink="hlink" folHlink="folHlink"/>
  <p:sldLayoutIdLst>
    <p:sldLayoutId id="2147483697"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0" baseline="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caring.com/" TargetMode="External"/><Relationship Id="rId2" Type="http://schemas.openxmlformats.org/officeDocument/2006/relationships/hyperlink" Target="http://www.homeshare.org/" TargetMode="External"/><Relationship Id="rId1" Type="http://schemas.openxmlformats.org/officeDocument/2006/relationships/slideLayout" Target="../slideLayouts/slideLayout14.xml"/><Relationship Id="rId6" Type="http://schemas.openxmlformats.org/officeDocument/2006/relationships/hyperlink" Target="http://www.nationalsharedhousing.org/" TargetMode="External"/><Relationship Id="rId5" Type="http://schemas.openxmlformats.org/officeDocument/2006/relationships/hyperlink" Target="http://www.homesharenow.org/" TargetMode="External"/><Relationship Id="rId4" Type="http://schemas.openxmlformats.org/officeDocument/2006/relationships/hyperlink" Target="http://www.homesharevermon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Shared Housing</a:t>
            </a:r>
            <a:endParaRPr lang="en-US" dirty="0"/>
          </a:p>
        </p:txBody>
      </p:sp>
      <p:sp>
        <p:nvSpPr>
          <p:cNvPr id="3" name="Text Placeholder 2"/>
          <p:cNvSpPr>
            <a:spLocks noGrp="1"/>
          </p:cNvSpPr>
          <p:nvPr>
            <p:ph type="body" sz="quarter" idx="13"/>
          </p:nvPr>
        </p:nvSpPr>
        <p:spPr/>
        <p:txBody>
          <a:bodyPr/>
          <a:lstStyle/>
          <a:p>
            <a:r>
              <a:rPr lang="en-US" dirty="0" smtClean="0"/>
              <a:t>Denise Lord</a:t>
            </a:r>
            <a:endParaRPr lang="en-US" dirty="0"/>
          </a:p>
        </p:txBody>
      </p:sp>
      <p:sp>
        <p:nvSpPr>
          <p:cNvPr id="4" name="Text Placeholder 3"/>
          <p:cNvSpPr>
            <a:spLocks noGrp="1"/>
          </p:cNvSpPr>
          <p:nvPr>
            <p:ph type="body" sz="quarter" idx="15"/>
          </p:nvPr>
        </p:nvSpPr>
        <p:spPr/>
        <p:txBody>
          <a:bodyPr>
            <a:normAutofit fontScale="85000" lnSpcReduction="10000"/>
          </a:bodyPr>
          <a:lstStyle/>
          <a:p>
            <a:r>
              <a:rPr lang="en-US" dirty="0" smtClean="0"/>
              <a:t>Senior Director of Communications and Planning</a:t>
            </a:r>
            <a:endParaRPr lang="en-US" dirty="0"/>
          </a:p>
        </p:txBody>
      </p:sp>
      <p:sp>
        <p:nvSpPr>
          <p:cNvPr id="5" name="Text Placeholder 4"/>
          <p:cNvSpPr>
            <a:spLocks noGrp="1"/>
          </p:cNvSpPr>
          <p:nvPr>
            <p:ph type="body" sz="quarter" idx="16"/>
          </p:nvPr>
        </p:nvSpPr>
        <p:spPr/>
        <p:txBody>
          <a:bodyPr/>
          <a:lstStyle/>
          <a:p>
            <a:r>
              <a:rPr lang="en-US" dirty="0" smtClean="0"/>
              <a:t>May 31, 2018</a:t>
            </a:r>
            <a:endParaRPr lang="en-US" dirty="0"/>
          </a:p>
        </p:txBody>
      </p:sp>
    </p:spTree>
    <p:extLst>
      <p:ext uri="{BB962C8B-B14F-4D97-AF65-F5344CB8AC3E}">
        <p14:creationId xmlns:p14="http://schemas.microsoft.com/office/powerpoint/2010/main" val="180505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Sharing</a:t>
            </a:r>
            <a:endParaRPr lang="en-US" dirty="0"/>
          </a:p>
        </p:txBody>
      </p:sp>
      <p:sp>
        <p:nvSpPr>
          <p:cNvPr id="3" name="Content Placeholder 2"/>
          <p:cNvSpPr>
            <a:spLocks noGrp="1"/>
          </p:cNvSpPr>
          <p:nvPr>
            <p:ph idx="1"/>
          </p:nvPr>
        </p:nvSpPr>
        <p:spPr/>
        <p:txBody>
          <a:bodyPr/>
          <a:lstStyle/>
          <a:p>
            <a:pPr marL="0" indent="0">
              <a:buNone/>
            </a:pPr>
            <a:r>
              <a:rPr lang="en-US" dirty="0"/>
              <a:t>Home Sharing is a simple idea: a homeowner offers accommodation to a </a:t>
            </a:r>
            <a:r>
              <a:rPr lang="en-US" dirty="0" smtClean="0"/>
              <a:t>home sharer </a:t>
            </a:r>
            <a:r>
              <a:rPr lang="en-US" dirty="0"/>
              <a:t>in exchange for an agreed level of support in the form of financial exchange, assistance with household </a:t>
            </a:r>
            <a:r>
              <a:rPr lang="en-US" dirty="0" smtClean="0"/>
              <a:t>tasks</a:t>
            </a:r>
            <a:r>
              <a:rPr lang="en-US" dirty="0"/>
              <a:t>, or both</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r>
              <a:rPr lang="en-US" sz="1400" dirty="0" smtClean="0"/>
              <a:t>National Shared Housing Resource Center</a:t>
            </a:r>
            <a:endParaRPr lang="en-US" sz="1400" dirty="0"/>
          </a:p>
        </p:txBody>
      </p:sp>
      <p:sp>
        <p:nvSpPr>
          <p:cNvPr id="4" name="Date Placeholder 3"/>
          <p:cNvSpPr>
            <a:spLocks noGrp="1"/>
          </p:cNvSpPr>
          <p:nvPr>
            <p:ph type="dt" sz="half" idx="10"/>
          </p:nvPr>
        </p:nvSpPr>
        <p:spPr/>
        <p:txBody>
          <a:bodyPr/>
          <a:lstStyle/>
          <a:p>
            <a:fld id="{F9C3EB6E-B92B-40F7-9156-268018BF6E92}" type="datetime1">
              <a:rPr lang="en-US" smtClean="0"/>
              <a:t>5/30/2018</a:t>
            </a:fld>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10</a:t>
            </a:fld>
            <a:endParaRPr lang="en-US" dirty="0"/>
          </a:p>
        </p:txBody>
      </p:sp>
    </p:spTree>
    <p:extLst>
      <p:ext uri="{BB962C8B-B14F-4D97-AF65-F5344CB8AC3E}">
        <p14:creationId xmlns:p14="http://schemas.microsoft.com/office/powerpoint/2010/main" val="26061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 and Breakfast</a:t>
            </a:r>
            <a:endParaRPr lang="en-US" dirty="0"/>
          </a:p>
        </p:txBody>
      </p:sp>
      <p:sp>
        <p:nvSpPr>
          <p:cNvPr id="3" name="Content Placeholder 2"/>
          <p:cNvSpPr>
            <a:spLocks noGrp="1"/>
          </p:cNvSpPr>
          <p:nvPr>
            <p:ph idx="1"/>
          </p:nvPr>
        </p:nvSpPr>
        <p:spPr/>
        <p:txBody>
          <a:bodyPr/>
          <a:lstStyle/>
          <a:p>
            <a:pPr marL="0" indent="0">
              <a:buNone/>
            </a:pPr>
            <a:r>
              <a:rPr lang="en-US" dirty="0" smtClean="0"/>
              <a:t>A homeowner </a:t>
            </a:r>
            <a:r>
              <a:rPr lang="en-US" dirty="0"/>
              <a:t>offers accommodation to </a:t>
            </a:r>
            <a:r>
              <a:rPr lang="en-US" dirty="0" smtClean="0"/>
              <a:t>multiple residents offering a combination of independent space and some shared space.  </a:t>
            </a:r>
          </a:p>
          <a:p>
            <a:pPr marL="0" indent="0">
              <a:buNone/>
            </a:pPr>
            <a:endParaRPr lang="en-US" dirty="0"/>
          </a:p>
          <a:p>
            <a:pPr marL="0" indent="0">
              <a:buNone/>
            </a:pPr>
            <a:r>
              <a:rPr lang="en-US" dirty="0" smtClean="0"/>
              <a:t>In this model, a certain level of services may be provided to residents; meals for example.</a:t>
            </a: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11</a:t>
            </a:fld>
            <a:endParaRPr lang="en-US" dirty="0"/>
          </a:p>
        </p:txBody>
      </p:sp>
    </p:spTree>
    <p:extLst>
      <p:ext uri="{BB962C8B-B14F-4D97-AF65-F5344CB8AC3E}">
        <p14:creationId xmlns:p14="http://schemas.microsoft.com/office/powerpoint/2010/main" val="289653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Shared Housing</a:t>
            </a:r>
            <a:endParaRPr lang="en-US" dirty="0"/>
          </a:p>
        </p:txBody>
      </p:sp>
      <p:sp>
        <p:nvSpPr>
          <p:cNvPr id="3" name="Content Placeholder 2"/>
          <p:cNvSpPr>
            <a:spLocks noGrp="1"/>
          </p:cNvSpPr>
          <p:nvPr>
            <p:ph idx="1"/>
          </p:nvPr>
        </p:nvSpPr>
        <p:spPr/>
        <p:txBody>
          <a:bodyPr/>
          <a:lstStyle/>
          <a:p>
            <a:pPr marL="0" indent="0">
              <a:buNone/>
            </a:pPr>
            <a:r>
              <a:rPr lang="en-US" dirty="0" smtClean="0"/>
              <a:t>Intentional shared housing involves a legal agreement among residents whereby all have an interest in the home.</a:t>
            </a: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12</a:t>
            </a:fld>
            <a:endParaRPr lang="en-US" dirty="0"/>
          </a:p>
        </p:txBody>
      </p:sp>
    </p:spTree>
    <p:extLst>
      <p:ext uri="{BB962C8B-B14F-4D97-AF65-F5344CB8AC3E}">
        <p14:creationId xmlns:p14="http://schemas.microsoft.com/office/powerpoint/2010/main" val="235826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are the </a:t>
            </a:r>
            <a:r>
              <a:rPr lang="en-US" dirty="0"/>
              <a:t>benefits of home </a:t>
            </a:r>
            <a:r>
              <a:rPr lang="en-US" dirty="0" smtClean="0"/>
              <a:t>sharing?</a:t>
            </a:r>
            <a:r>
              <a:rPr lang="en-US" dirty="0"/>
              <a:t/>
            </a:r>
            <a:br>
              <a:rPr lang="en-US" dirty="0"/>
            </a:br>
            <a:endParaRPr lang="en-US" dirty="0"/>
          </a:p>
        </p:txBody>
      </p:sp>
      <p:sp>
        <p:nvSpPr>
          <p:cNvPr id="3" name="Content Placeholder 2"/>
          <p:cNvSpPr>
            <a:spLocks noGrp="1"/>
          </p:cNvSpPr>
          <p:nvPr>
            <p:ph idx="1"/>
          </p:nvPr>
        </p:nvSpPr>
        <p:spPr>
          <a:xfrm>
            <a:off x="628650" y="2278061"/>
            <a:ext cx="7886700" cy="4351338"/>
          </a:xfrm>
        </p:spPr>
        <p:txBody>
          <a:bodyPr/>
          <a:lstStyle/>
          <a:p>
            <a:r>
              <a:rPr lang="en-US" dirty="0" smtClean="0"/>
              <a:t>Able </a:t>
            </a:r>
            <a:r>
              <a:rPr lang="en-US" dirty="0"/>
              <a:t>to age in place</a:t>
            </a:r>
          </a:p>
          <a:p>
            <a:r>
              <a:rPr lang="en-US" dirty="0" smtClean="0"/>
              <a:t>Companionship, </a:t>
            </a:r>
            <a:r>
              <a:rPr lang="en-US" dirty="0" smtClean="0"/>
              <a:t>reduced </a:t>
            </a:r>
            <a:r>
              <a:rPr lang="en-US" dirty="0"/>
              <a:t>isolation</a:t>
            </a:r>
          </a:p>
          <a:p>
            <a:r>
              <a:rPr lang="en-US" dirty="0" smtClean="0"/>
              <a:t>Provides </a:t>
            </a:r>
            <a:r>
              <a:rPr lang="en-US" dirty="0" smtClean="0"/>
              <a:t>security and safety</a:t>
            </a:r>
            <a:endParaRPr lang="en-US" dirty="0"/>
          </a:p>
          <a:p>
            <a:r>
              <a:rPr lang="en-US" dirty="0" smtClean="0"/>
              <a:t>An affordable housing option</a:t>
            </a: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13</a:t>
            </a:fld>
            <a:endParaRPr lang="en-US" dirty="0"/>
          </a:p>
        </p:txBody>
      </p:sp>
    </p:spTree>
    <p:extLst>
      <p:ext uri="{BB962C8B-B14F-4D97-AF65-F5344CB8AC3E}">
        <p14:creationId xmlns:p14="http://schemas.microsoft.com/office/powerpoint/2010/main" val="289401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community is also a </a:t>
            </a:r>
            <a:r>
              <a:rPr lang="en-US" dirty="0" smtClean="0"/>
              <a:t>beneficiary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Shared </a:t>
            </a:r>
            <a:r>
              <a:rPr lang="en-US" dirty="0"/>
              <a:t>living makes efficient use of existing housing </a:t>
            </a:r>
            <a:r>
              <a:rPr lang="en-US" dirty="0" smtClean="0"/>
              <a:t>stock</a:t>
            </a:r>
          </a:p>
          <a:p>
            <a:r>
              <a:rPr lang="en-US" dirty="0" smtClean="0"/>
              <a:t>helps </a:t>
            </a:r>
            <a:r>
              <a:rPr lang="en-US" dirty="0"/>
              <a:t>preserve the fabric of the </a:t>
            </a:r>
            <a:r>
              <a:rPr lang="en-US" dirty="0" smtClean="0"/>
              <a:t>neighborhood</a:t>
            </a:r>
          </a:p>
          <a:p>
            <a:r>
              <a:rPr lang="en-US" dirty="0" smtClean="0"/>
              <a:t>in </a:t>
            </a:r>
            <a:r>
              <a:rPr lang="en-US" dirty="0"/>
              <a:t>certain cases, helps to lessen the need for costly chore/care services and long term institutional care.</a:t>
            </a:r>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14</a:t>
            </a:fld>
            <a:endParaRPr lang="en-US" dirty="0"/>
          </a:p>
        </p:txBody>
      </p:sp>
    </p:spTree>
    <p:extLst>
      <p:ext uri="{BB962C8B-B14F-4D97-AF65-F5344CB8AC3E}">
        <p14:creationId xmlns:p14="http://schemas.microsoft.com/office/powerpoint/2010/main" val="348238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are the </a:t>
            </a:r>
            <a:r>
              <a:rPr lang="en-US" dirty="0" smtClean="0"/>
              <a:t>downsides?</a:t>
            </a:r>
            <a:r>
              <a:rPr lang="en-US" dirty="0"/>
              <a:t/>
            </a:r>
            <a:br>
              <a:rPr lang="en-US" dirty="0"/>
            </a:br>
            <a:endParaRPr lang="en-US" dirty="0"/>
          </a:p>
        </p:txBody>
      </p:sp>
      <p:sp>
        <p:nvSpPr>
          <p:cNvPr id="3" name="Content Placeholder 2"/>
          <p:cNvSpPr>
            <a:spLocks noGrp="1"/>
          </p:cNvSpPr>
          <p:nvPr>
            <p:ph idx="1"/>
          </p:nvPr>
        </p:nvSpPr>
        <p:spPr>
          <a:xfrm>
            <a:off x="628650" y="2411413"/>
            <a:ext cx="7886700" cy="4351338"/>
          </a:xfrm>
        </p:spPr>
        <p:txBody>
          <a:bodyPr/>
          <a:lstStyle/>
          <a:p>
            <a:r>
              <a:rPr lang="en-US" dirty="0" smtClean="0"/>
              <a:t>Sharing </a:t>
            </a:r>
            <a:r>
              <a:rPr lang="en-US" dirty="0"/>
              <a:t>space with someone new/loss of privacy</a:t>
            </a:r>
          </a:p>
          <a:p>
            <a:r>
              <a:rPr lang="en-US" dirty="0" smtClean="0"/>
              <a:t>Different </a:t>
            </a:r>
            <a:r>
              <a:rPr lang="en-US" dirty="0"/>
              <a:t>values and habits</a:t>
            </a:r>
          </a:p>
          <a:p>
            <a:r>
              <a:rPr lang="en-US" dirty="0"/>
              <a:t>Financial risk</a:t>
            </a:r>
          </a:p>
          <a:p>
            <a:r>
              <a:rPr lang="en-US" dirty="0" smtClean="0"/>
              <a:t>Risk </a:t>
            </a:r>
            <a:r>
              <a:rPr lang="en-US" dirty="0"/>
              <a:t>of </a:t>
            </a:r>
            <a:r>
              <a:rPr lang="en-US" dirty="0" smtClean="0"/>
              <a:t>theft/abuse/exploitation</a:t>
            </a:r>
          </a:p>
          <a:p>
            <a:endParaRPr lang="en-US" dirty="0"/>
          </a:p>
          <a:p>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15</a:t>
            </a:fld>
            <a:endParaRPr lang="en-US" dirty="0"/>
          </a:p>
        </p:txBody>
      </p:sp>
    </p:spTree>
    <p:extLst>
      <p:ext uri="{BB962C8B-B14F-4D97-AF65-F5344CB8AC3E}">
        <p14:creationId xmlns:p14="http://schemas.microsoft.com/office/powerpoint/2010/main" val="226212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should be considered in establishing shared housing?</a:t>
            </a:r>
            <a:br>
              <a:rPr lang="en-US" dirty="0"/>
            </a:br>
            <a:endParaRPr lang="en-US" dirty="0"/>
          </a:p>
        </p:txBody>
      </p:sp>
      <p:sp>
        <p:nvSpPr>
          <p:cNvPr id="3" name="Content Placeholder 2"/>
          <p:cNvSpPr>
            <a:spLocks noGrp="1"/>
          </p:cNvSpPr>
          <p:nvPr>
            <p:ph idx="1"/>
          </p:nvPr>
        </p:nvSpPr>
        <p:spPr>
          <a:xfrm>
            <a:off x="608318" y="2285999"/>
            <a:ext cx="7886700" cy="3890965"/>
          </a:xfrm>
        </p:spPr>
        <p:txBody>
          <a:bodyPr>
            <a:normAutofit fontScale="92500"/>
          </a:bodyPr>
          <a:lstStyle/>
          <a:p>
            <a:r>
              <a:rPr lang="en-US" dirty="0" smtClean="0"/>
              <a:t>Are</a:t>
            </a:r>
            <a:r>
              <a:rPr lang="en-US" dirty="0" smtClean="0"/>
              <a:t> </a:t>
            </a:r>
            <a:r>
              <a:rPr lang="en-US" dirty="0"/>
              <a:t>the home </a:t>
            </a:r>
            <a:r>
              <a:rPr lang="en-US" dirty="0" smtClean="0"/>
              <a:t>sharers </a:t>
            </a:r>
            <a:r>
              <a:rPr lang="en-US" dirty="0"/>
              <a:t>interested, open to the </a:t>
            </a:r>
            <a:r>
              <a:rPr lang="en-US" dirty="0" smtClean="0"/>
              <a:t>idea?</a:t>
            </a:r>
            <a:endParaRPr lang="en-US" dirty="0"/>
          </a:p>
          <a:p>
            <a:r>
              <a:rPr lang="en-US" dirty="0" smtClean="0"/>
              <a:t>Is </a:t>
            </a:r>
            <a:r>
              <a:rPr lang="en-US" dirty="0"/>
              <a:t>it an option in your community?</a:t>
            </a:r>
          </a:p>
          <a:p>
            <a:pPr marL="457200" lvl="1" indent="0">
              <a:buNone/>
            </a:pPr>
            <a:r>
              <a:rPr lang="en-US" dirty="0" smtClean="0"/>
              <a:t>Check </a:t>
            </a:r>
            <a:r>
              <a:rPr lang="en-US" dirty="0"/>
              <a:t>with code enforcement, planning board for potential </a:t>
            </a:r>
            <a:r>
              <a:rPr lang="en-US" dirty="0" smtClean="0"/>
              <a:t>restrictions</a:t>
            </a:r>
          </a:p>
          <a:p>
            <a:r>
              <a:rPr lang="en-US" dirty="0" smtClean="0"/>
              <a:t>Are there resources available to support the option – transportation for example</a:t>
            </a:r>
            <a:endParaRPr lang="en-US" dirty="0"/>
          </a:p>
          <a:p>
            <a:r>
              <a:rPr lang="en-US" dirty="0" smtClean="0"/>
              <a:t>Self-managed </a:t>
            </a:r>
            <a:r>
              <a:rPr lang="en-US" dirty="0"/>
              <a:t>or is there a program to </a:t>
            </a:r>
            <a:r>
              <a:rPr lang="en-US" dirty="0" smtClean="0"/>
              <a:t>assist?</a:t>
            </a:r>
          </a:p>
          <a:p>
            <a:r>
              <a:rPr lang="en-US" dirty="0" smtClean="0"/>
              <a:t>Will modifications be required to accommodate housemates?</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16</a:t>
            </a:fld>
            <a:endParaRPr lang="en-US" dirty="0"/>
          </a:p>
        </p:txBody>
      </p:sp>
    </p:spTree>
    <p:extLst>
      <p:ext uri="{BB962C8B-B14F-4D97-AF65-F5344CB8AC3E}">
        <p14:creationId xmlns:p14="http://schemas.microsoft.com/office/powerpoint/2010/main" val="32181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8" y="1514476"/>
            <a:ext cx="7886700" cy="2343150"/>
          </a:xfrm>
        </p:spPr>
        <p:txBody>
          <a:bodyPr/>
          <a:lstStyle/>
          <a:p>
            <a:r>
              <a:rPr lang="en-US" dirty="0" smtClean="0"/>
              <a:t>The Elements of Shared Housing</a:t>
            </a:r>
            <a:endParaRPr lang="en-US" dirty="0"/>
          </a:p>
        </p:txBody>
      </p:sp>
      <p:sp>
        <p:nvSpPr>
          <p:cNvPr id="10" name="Text Placeholder 9"/>
          <p:cNvSpPr>
            <a:spLocks noGrp="1"/>
          </p:cNvSpPr>
          <p:nvPr>
            <p:ph type="body" idx="1"/>
          </p:nvPr>
        </p:nvSpPr>
        <p:spPr/>
        <p:txBody>
          <a:bodyPr/>
          <a:lstStyle/>
          <a:p>
            <a:r>
              <a:rPr lang="en-US" sz="3600" dirty="0"/>
              <a:t>The </a:t>
            </a:r>
            <a:r>
              <a:rPr lang="en-US" sz="3600" dirty="0" smtClean="0"/>
              <a:t>relationship(s) and the </a:t>
            </a:r>
            <a:r>
              <a:rPr lang="en-US" sz="3600" dirty="0"/>
              <a:t>agreement</a:t>
            </a:r>
          </a:p>
          <a:p>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17</a:t>
            </a:fld>
            <a:endParaRPr lang="en-US" dirty="0"/>
          </a:p>
        </p:txBody>
      </p:sp>
    </p:spTree>
    <p:extLst>
      <p:ext uri="{BB962C8B-B14F-4D97-AF65-F5344CB8AC3E}">
        <p14:creationId xmlns:p14="http://schemas.microsoft.com/office/powerpoint/2010/main" val="2030275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Finding the Right House Mate</a:t>
            </a:r>
            <a:br>
              <a:rPr lang="en-US" dirty="0" smtClean="0"/>
            </a:br>
            <a:endParaRPr lang="en-US" dirty="0"/>
          </a:p>
        </p:txBody>
      </p:sp>
      <p:sp>
        <p:nvSpPr>
          <p:cNvPr id="3" name="Content Placeholder 2"/>
          <p:cNvSpPr>
            <a:spLocks noGrp="1"/>
          </p:cNvSpPr>
          <p:nvPr>
            <p:ph idx="1"/>
          </p:nvPr>
        </p:nvSpPr>
        <p:spPr>
          <a:xfrm>
            <a:off x="608318" y="2014537"/>
            <a:ext cx="7886700" cy="4162427"/>
          </a:xfrm>
        </p:spPr>
        <p:txBody>
          <a:bodyPr/>
          <a:lstStyle/>
          <a:p>
            <a:r>
              <a:rPr lang="en-US" dirty="0" smtClean="0"/>
              <a:t>How does one attract likely candidates?            	</a:t>
            </a:r>
            <a:r>
              <a:rPr lang="en-US" sz="2400" dirty="0" smtClean="0"/>
              <a:t>Marketing/Application </a:t>
            </a:r>
            <a:r>
              <a:rPr lang="en-US" sz="2400" dirty="0" smtClean="0"/>
              <a:t>process</a:t>
            </a:r>
          </a:p>
          <a:p>
            <a:endParaRPr lang="en-US" sz="2400" dirty="0" smtClean="0"/>
          </a:p>
          <a:p>
            <a:r>
              <a:rPr lang="en-US" dirty="0" smtClean="0"/>
              <a:t> Is this a person to consider?</a:t>
            </a:r>
          </a:p>
          <a:p>
            <a:pPr marL="457200" lvl="1" indent="0">
              <a:buNone/>
            </a:pPr>
            <a:r>
              <a:rPr lang="en-US" dirty="0" smtClean="0"/>
              <a:t>	Screening:  Background check and references</a:t>
            </a:r>
          </a:p>
          <a:p>
            <a:pPr marL="457200" lvl="1" indent="0">
              <a:buNone/>
            </a:pPr>
            <a:endParaRPr lang="en-US" dirty="0" smtClean="0"/>
          </a:p>
          <a:p>
            <a:r>
              <a:rPr lang="en-US" dirty="0"/>
              <a:t>Is this the right person</a:t>
            </a:r>
            <a:r>
              <a:rPr lang="en-US" dirty="0" smtClean="0"/>
              <a:t>?                   </a:t>
            </a:r>
          </a:p>
          <a:p>
            <a:pPr marL="457200" lvl="1" indent="0">
              <a:buNone/>
            </a:pPr>
            <a:r>
              <a:rPr lang="en-US" dirty="0" smtClean="0"/>
              <a:t>	Interview</a:t>
            </a:r>
          </a:p>
          <a:p>
            <a:pPr marL="0" indent="0">
              <a:buNone/>
            </a:pPr>
            <a:r>
              <a:rPr lang="en-US" sz="2400" dirty="0"/>
              <a:t>	</a:t>
            </a:r>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18</a:t>
            </a:fld>
            <a:endParaRPr lang="en-US" dirty="0"/>
          </a:p>
        </p:txBody>
      </p:sp>
    </p:spTree>
    <p:extLst>
      <p:ext uri="{BB962C8B-B14F-4D97-AF65-F5344CB8AC3E}">
        <p14:creationId xmlns:p14="http://schemas.microsoft.com/office/powerpoint/2010/main" val="413007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are the conditions of the home share agreement</a:t>
            </a:r>
            <a:br>
              <a:rPr lang="en-US" dirty="0"/>
            </a:br>
            <a:endParaRPr lang="en-US" dirty="0"/>
          </a:p>
        </p:txBody>
      </p:sp>
      <p:sp>
        <p:nvSpPr>
          <p:cNvPr id="3" name="Content Placeholder 2"/>
          <p:cNvSpPr>
            <a:spLocks noGrp="1"/>
          </p:cNvSpPr>
          <p:nvPr>
            <p:ph idx="1"/>
          </p:nvPr>
        </p:nvSpPr>
        <p:spPr>
          <a:xfrm>
            <a:off x="608318" y="1690690"/>
            <a:ext cx="7886700" cy="4486276"/>
          </a:xfrm>
        </p:spPr>
        <p:txBody>
          <a:bodyPr/>
          <a:lstStyle/>
          <a:p>
            <a:pPr lvl="1"/>
            <a:endParaRPr lang="en-US" sz="2800" dirty="0"/>
          </a:p>
          <a:p>
            <a:pPr lvl="1"/>
            <a:r>
              <a:rPr lang="en-US" sz="2800" dirty="0" smtClean="0"/>
              <a:t>Compensation/Rent</a:t>
            </a:r>
          </a:p>
          <a:p>
            <a:pPr marL="457200" lvl="1" indent="0">
              <a:buNone/>
            </a:pPr>
            <a:r>
              <a:rPr lang="en-US" sz="2800" dirty="0"/>
              <a:t>	</a:t>
            </a:r>
            <a:r>
              <a:rPr lang="en-US" sz="2800" dirty="0" smtClean="0"/>
              <a:t>Check market</a:t>
            </a:r>
          </a:p>
          <a:p>
            <a:pPr marL="457200" lvl="1" indent="0">
              <a:buNone/>
            </a:pPr>
            <a:endParaRPr lang="en-US" sz="2800" dirty="0"/>
          </a:p>
          <a:p>
            <a:pPr lvl="1"/>
            <a:r>
              <a:rPr lang="en-US" sz="2800" dirty="0" smtClean="0"/>
              <a:t>Outline expectations </a:t>
            </a:r>
            <a:r>
              <a:rPr lang="en-US" sz="2800" dirty="0"/>
              <a:t>– housekeeping, </a:t>
            </a:r>
            <a:r>
              <a:rPr lang="en-US" sz="2800" dirty="0" smtClean="0"/>
              <a:t>etc.</a:t>
            </a:r>
            <a:endParaRPr lang="en-US" sz="2800" dirty="0" smtClean="0"/>
          </a:p>
          <a:p>
            <a:pPr lvl="1"/>
            <a:endParaRPr lang="en-US" sz="2800" dirty="0" smtClean="0"/>
          </a:p>
          <a:p>
            <a:pPr lvl="1"/>
            <a:r>
              <a:rPr lang="en-US" sz="2800" dirty="0"/>
              <a:t>Put expectations in </a:t>
            </a:r>
            <a:r>
              <a:rPr lang="en-US" sz="2800" dirty="0" smtClean="0"/>
              <a:t>writing</a:t>
            </a:r>
          </a:p>
          <a:p>
            <a:pPr marL="457200" lvl="1" indent="0">
              <a:buNone/>
            </a:pPr>
            <a:endParaRPr lang="en-US" sz="2800" dirty="0"/>
          </a:p>
          <a:p>
            <a:pPr lvl="1"/>
            <a:r>
              <a:rPr lang="en-US" sz="2800" dirty="0" smtClean="0"/>
              <a:t>Trial basis or long term commitment</a:t>
            </a:r>
          </a:p>
          <a:p>
            <a:pPr marL="0" indent="0">
              <a:buNone/>
            </a:pP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19</a:t>
            </a:fld>
            <a:endParaRPr lang="en-US" dirty="0"/>
          </a:p>
        </p:txBody>
      </p:sp>
    </p:spTree>
    <p:extLst>
      <p:ext uri="{BB962C8B-B14F-4D97-AF65-F5344CB8AC3E}">
        <p14:creationId xmlns:p14="http://schemas.microsoft.com/office/powerpoint/2010/main" val="179197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Housing	</a:t>
            </a:r>
            <a:endParaRPr lang="en-US" dirty="0"/>
          </a:p>
        </p:txBody>
      </p:sp>
      <p:sp>
        <p:nvSpPr>
          <p:cNvPr id="3" name="Text Placeholder 2"/>
          <p:cNvSpPr>
            <a:spLocks noGrp="1"/>
          </p:cNvSpPr>
          <p:nvPr>
            <p:ph type="body" idx="1"/>
          </p:nvPr>
        </p:nvSpPr>
        <p:spPr/>
        <p:txBody>
          <a:bodyPr/>
          <a:lstStyle/>
          <a:p>
            <a:r>
              <a:rPr lang="en-US" dirty="0" smtClean="0"/>
              <a:t>A new idea?</a:t>
            </a:r>
            <a:endParaRPr lang="en-US" dirty="0"/>
          </a:p>
        </p:txBody>
      </p:sp>
      <p:sp>
        <p:nvSpPr>
          <p:cNvPr id="4" name="Date Placeholder 3"/>
          <p:cNvSpPr>
            <a:spLocks noGrp="1"/>
          </p:cNvSpPr>
          <p:nvPr>
            <p:ph type="dt" sz="half" idx="10"/>
          </p:nvPr>
        </p:nvSpPr>
        <p:spPr/>
        <p:txBody>
          <a:bodyPr/>
          <a:lstStyle/>
          <a:p>
            <a:fld id="{8FAC1153-240A-4606-BB7C-02EC902388D8}"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2</a:t>
            </a:fld>
            <a:endParaRPr lang="en-US" dirty="0"/>
          </a:p>
        </p:txBody>
      </p:sp>
    </p:spTree>
    <p:extLst>
      <p:ext uri="{BB962C8B-B14F-4D97-AF65-F5344CB8AC3E}">
        <p14:creationId xmlns:p14="http://schemas.microsoft.com/office/powerpoint/2010/main" val="414174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9588" y="795339"/>
            <a:ext cx="7886700" cy="2852737"/>
          </a:xfrm>
        </p:spPr>
        <p:txBody>
          <a:bodyPr/>
          <a:lstStyle/>
          <a:p>
            <a:r>
              <a:rPr lang="en-US" dirty="0" smtClean="0"/>
              <a:t>Managing a Home Share</a:t>
            </a:r>
            <a:endParaRPr lang="en-US" dirty="0"/>
          </a:p>
        </p:txBody>
      </p:sp>
      <p:sp>
        <p:nvSpPr>
          <p:cNvPr id="3" name="Content Placeholder 2"/>
          <p:cNvSpPr>
            <a:spLocks noGrp="1"/>
          </p:cNvSpPr>
          <p:nvPr>
            <p:ph type="body" idx="1"/>
          </p:nvPr>
        </p:nvSpPr>
        <p:spPr>
          <a:xfrm>
            <a:off x="623888" y="4157664"/>
            <a:ext cx="7886700" cy="1931988"/>
          </a:xfrm>
        </p:spPr>
        <p:txBody>
          <a:bodyPr/>
          <a:lstStyle/>
          <a:p>
            <a:r>
              <a:rPr lang="en-US" sz="2800" dirty="0" smtClean="0"/>
              <a:t>The relationship between the older adult and housemate will require some maintenance</a:t>
            </a:r>
          </a:p>
          <a:p>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20</a:t>
            </a:fld>
            <a:endParaRPr lang="en-US" dirty="0"/>
          </a:p>
        </p:txBody>
      </p:sp>
    </p:spTree>
    <p:extLst>
      <p:ext uri="{BB962C8B-B14F-4D97-AF65-F5344CB8AC3E}">
        <p14:creationId xmlns:p14="http://schemas.microsoft.com/office/powerpoint/2010/main" val="408763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home share</a:t>
            </a:r>
            <a:br>
              <a:rPr lang="en-US" dirty="0"/>
            </a:br>
            <a:endParaRPr lang="en-US" dirty="0"/>
          </a:p>
        </p:txBody>
      </p:sp>
      <p:sp>
        <p:nvSpPr>
          <p:cNvPr id="3" name="Content Placeholder 2"/>
          <p:cNvSpPr>
            <a:spLocks noGrp="1"/>
          </p:cNvSpPr>
          <p:nvPr>
            <p:ph idx="1"/>
          </p:nvPr>
        </p:nvSpPr>
        <p:spPr/>
        <p:txBody>
          <a:bodyPr/>
          <a:lstStyle/>
          <a:p>
            <a:pPr lvl="0"/>
            <a:r>
              <a:rPr lang="en-US" dirty="0" smtClean="0"/>
              <a:t>Is there someone who can help mediate or manage the relationship if needed?</a:t>
            </a:r>
          </a:p>
          <a:p>
            <a:pPr lvl="0"/>
            <a:endParaRPr lang="en-US" dirty="0"/>
          </a:p>
          <a:p>
            <a:pPr lvl="0"/>
            <a:r>
              <a:rPr lang="en-US" dirty="0"/>
              <a:t>Stage of life – when is it time for another housing </a:t>
            </a:r>
            <a:r>
              <a:rPr lang="en-US" dirty="0" smtClean="0"/>
              <a:t>solution?</a:t>
            </a:r>
          </a:p>
          <a:p>
            <a:pPr marL="0" lvl="0" indent="0">
              <a:buNone/>
            </a:pPr>
            <a:endParaRPr lang="en-US" dirty="0"/>
          </a:p>
          <a:p>
            <a:pPr lvl="0"/>
            <a:r>
              <a:rPr lang="en-US" dirty="0"/>
              <a:t>How does one end the </a:t>
            </a:r>
            <a:r>
              <a:rPr lang="en-US" dirty="0" smtClean="0"/>
              <a:t>contract?</a:t>
            </a:r>
            <a:endParaRPr lang="en-US" dirty="0"/>
          </a:p>
          <a:p>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21</a:t>
            </a:fld>
            <a:endParaRPr lang="en-US" dirty="0"/>
          </a:p>
        </p:txBody>
      </p:sp>
    </p:spTree>
    <p:extLst>
      <p:ext uri="{BB962C8B-B14F-4D97-AF65-F5344CB8AC3E}">
        <p14:creationId xmlns:p14="http://schemas.microsoft.com/office/powerpoint/2010/main" val="376469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Housing Programs</a:t>
            </a:r>
          </a:p>
        </p:txBody>
      </p:sp>
      <p:sp>
        <p:nvSpPr>
          <p:cNvPr id="3" name="Content Placeholder 2"/>
          <p:cNvSpPr>
            <a:spLocks noGrp="1"/>
          </p:cNvSpPr>
          <p:nvPr>
            <p:ph idx="1"/>
          </p:nvPr>
        </p:nvSpPr>
        <p:spPr/>
        <p:txBody>
          <a:bodyPr/>
          <a:lstStyle/>
          <a:p>
            <a:r>
              <a:rPr lang="en-US" dirty="0"/>
              <a:t>Home Sharing programs can offer a more secure alternative to other roommate options. Many programs have staff who are trained to carefully screen each program applicant through interviewing, background checking, and personal references.</a:t>
            </a:r>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22</a:t>
            </a:fld>
            <a:endParaRPr lang="en-US" dirty="0"/>
          </a:p>
        </p:txBody>
      </p:sp>
    </p:spTree>
    <p:extLst>
      <p:ext uri="{BB962C8B-B14F-4D97-AF65-F5344CB8AC3E}">
        <p14:creationId xmlns:p14="http://schemas.microsoft.com/office/powerpoint/2010/main" val="27200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Offered</a:t>
            </a:r>
            <a:endParaRPr lang="en-US" dirty="0"/>
          </a:p>
        </p:txBody>
      </p:sp>
      <p:sp>
        <p:nvSpPr>
          <p:cNvPr id="3" name="Content Placeholder 2"/>
          <p:cNvSpPr>
            <a:spLocks noGrp="1"/>
          </p:cNvSpPr>
          <p:nvPr>
            <p:ph idx="1"/>
          </p:nvPr>
        </p:nvSpPr>
        <p:spPr/>
        <p:txBody>
          <a:bodyPr/>
          <a:lstStyle/>
          <a:p>
            <a:r>
              <a:rPr lang="en-US" dirty="0" smtClean="0"/>
              <a:t>Match Search</a:t>
            </a:r>
          </a:p>
          <a:p>
            <a:r>
              <a:rPr lang="en-US" dirty="0" smtClean="0"/>
              <a:t>Introduction</a:t>
            </a:r>
          </a:p>
          <a:p>
            <a:r>
              <a:rPr lang="en-US" dirty="0" smtClean="0"/>
              <a:t>Trial Match</a:t>
            </a:r>
          </a:p>
          <a:p>
            <a:r>
              <a:rPr lang="en-US" dirty="0" smtClean="0"/>
              <a:t>Match Agreement</a:t>
            </a:r>
          </a:p>
          <a:p>
            <a:r>
              <a:rPr lang="en-US" dirty="0" smtClean="0"/>
              <a:t>Ongoing support and mediation</a:t>
            </a:r>
          </a:p>
          <a:p>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23</a:t>
            </a:fld>
            <a:endParaRPr lang="en-US" dirty="0"/>
          </a:p>
        </p:txBody>
      </p:sp>
    </p:spTree>
    <p:extLst>
      <p:ext uri="{BB962C8B-B14F-4D97-AF65-F5344CB8AC3E}">
        <p14:creationId xmlns:p14="http://schemas.microsoft.com/office/powerpoint/2010/main" val="105160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p:txBody>
          <a:bodyPr/>
          <a:lstStyle/>
          <a:p>
            <a:pPr marL="0" indent="0">
              <a:buNone/>
            </a:pPr>
            <a:r>
              <a:rPr lang="en-US" u="sng" dirty="0">
                <a:hlinkClick r:id="rId2"/>
              </a:rPr>
              <a:t>www.homeshare.org</a:t>
            </a:r>
            <a:endParaRPr lang="en-US" dirty="0"/>
          </a:p>
          <a:p>
            <a:pPr marL="0" indent="0">
              <a:buNone/>
            </a:pPr>
            <a:r>
              <a:rPr lang="en-US" u="sng" dirty="0">
                <a:hlinkClick r:id="rId3"/>
              </a:rPr>
              <a:t>www.caring.com</a:t>
            </a:r>
            <a:endParaRPr lang="en-US" dirty="0"/>
          </a:p>
          <a:p>
            <a:pPr marL="0" indent="0">
              <a:buNone/>
            </a:pPr>
            <a:r>
              <a:rPr lang="en-US" u="sng" dirty="0">
                <a:hlinkClick r:id="rId4"/>
              </a:rPr>
              <a:t>www.homesharevermont.org</a:t>
            </a:r>
            <a:endParaRPr lang="en-US" dirty="0"/>
          </a:p>
          <a:p>
            <a:pPr marL="0" indent="0">
              <a:buNone/>
            </a:pPr>
            <a:r>
              <a:rPr lang="en-US" u="sng" dirty="0">
                <a:hlinkClick r:id="rId5"/>
              </a:rPr>
              <a:t>www.homesharenow.org</a:t>
            </a:r>
            <a:endParaRPr lang="en-US" dirty="0"/>
          </a:p>
          <a:p>
            <a:pPr marL="0" indent="0">
              <a:buNone/>
            </a:pPr>
            <a:r>
              <a:rPr lang="en-US" u="sng" dirty="0">
                <a:hlinkClick r:id="rId6"/>
              </a:rPr>
              <a:t>www.nationalsharedhousing.org</a:t>
            </a:r>
            <a:endParaRPr lang="en-US" dirty="0"/>
          </a:p>
          <a:p>
            <a:pPr marL="0" indent="0">
              <a:buNone/>
            </a:pPr>
            <a:r>
              <a:rPr lang="en-US" dirty="0"/>
              <a:t> </a:t>
            </a:r>
          </a:p>
        </p:txBody>
      </p:sp>
      <p:sp>
        <p:nvSpPr>
          <p:cNvPr id="3" name="Date Placeholder 2"/>
          <p:cNvSpPr>
            <a:spLocks noGrp="1"/>
          </p:cNvSpPr>
          <p:nvPr>
            <p:ph type="dt" sz="half" idx="10"/>
          </p:nvPr>
        </p:nvSpPr>
        <p:spPr/>
        <p:txBody>
          <a:bodyPr/>
          <a:lstStyle/>
          <a:p>
            <a:fld id="{0A0CB86C-0B44-43CE-B78B-A0F54B87D172}" type="datetime1">
              <a:rPr lang="en-US" smtClean="0"/>
              <a:t>5/30/2018</a:t>
            </a:fld>
            <a:endParaRPr lang="en-US" dirty="0"/>
          </a:p>
        </p:txBody>
      </p:sp>
      <p:sp>
        <p:nvSpPr>
          <p:cNvPr id="4" name="Footer Placeholder 3"/>
          <p:cNvSpPr>
            <a:spLocks noGrp="1"/>
          </p:cNvSpPr>
          <p:nvPr>
            <p:ph type="ftr" sz="quarter" idx="11"/>
          </p:nvPr>
        </p:nvSpPr>
        <p:spPr/>
        <p:txBody>
          <a:bodyPr/>
          <a:lstStyle/>
          <a:p>
            <a:r>
              <a:rPr lang="en-US" dirty="0" smtClean="0"/>
              <a:t>Lorem Ipsum</a:t>
            </a:r>
            <a:endParaRPr lang="en-US" dirty="0"/>
          </a:p>
        </p:txBody>
      </p:sp>
      <p:sp>
        <p:nvSpPr>
          <p:cNvPr id="5" name="Slide Number Placeholder 4"/>
          <p:cNvSpPr>
            <a:spLocks noGrp="1"/>
          </p:cNvSpPr>
          <p:nvPr>
            <p:ph type="sldNum" sz="quarter" idx="12"/>
          </p:nvPr>
        </p:nvSpPr>
        <p:spPr/>
        <p:txBody>
          <a:bodyPr/>
          <a:lstStyle/>
          <a:p>
            <a:fld id="{98673AA5-DAE5-44C3-B896-1A170E89F911}" type="slidenum">
              <a:rPr lang="en-US" smtClean="0"/>
              <a:t>24</a:t>
            </a:fld>
            <a:endParaRPr lang="en-US" dirty="0"/>
          </a:p>
        </p:txBody>
      </p:sp>
    </p:spTree>
    <p:extLst>
      <p:ext uri="{BB962C8B-B14F-4D97-AF65-F5344CB8AC3E}">
        <p14:creationId xmlns:p14="http://schemas.microsoft.com/office/powerpoint/2010/main" val="185620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574"/>
            <a:ext cx="9144000" cy="6858000"/>
          </a:xfrm>
          <a:prstGeom prst="rect">
            <a:avLst/>
          </a:prstGeom>
        </p:spPr>
      </p:pic>
    </p:spTree>
    <p:extLst>
      <p:ext uri="{BB962C8B-B14F-4D97-AF65-F5344CB8AC3E}">
        <p14:creationId xmlns:p14="http://schemas.microsoft.com/office/powerpoint/2010/main" val="29132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4</a:t>
            </a:fld>
            <a:endParaRPr lang="en-US" dirty="0"/>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381000"/>
            <a:ext cx="9144000" cy="6858000"/>
          </a:xfrm>
          <a:prstGeom prst="rect">
            <a:avLst/>
          </a:prstGeom>
        </p:spPr>
      </p:pic>
    </p:spTree>
    <p:extLst>
      <p:ext uri="{BB962C8B-B14F-4D97-AF65-F5344CB8AC3E}">
        <p14:creationId xmlns:p14="http://schemas.microsoft.com/office/powerpoint/2010/main" val="360258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5</a:t>
            </a:fld>
            <a:endParaRPr lang="en-US" dirty="0"/>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0" y="857250"/>
            <a:ext cx="9144000" cy="6858000"/>
          </a:xfrm>
          <a:prstGeom prst="rect">
            <a:avLst/>
          </a:prstGeom>
        </p:spPr>
      </p:pic>
    </p:spTree>
    <p:extLst>
      <p:ext uri="{BB962C8B-B14F-4D97-AF65-F5344CB8AC3E}">
        <p14:creationId xmlns:p14="http://schemas.microsoft.com/office/powerpoint/2010/main" val="243879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05" y="471488"/>
            <a:ext cx="8565619" cy="5729287"/>
          </a:xfrm>
          <a:prstGeom prst="rect">
            <a:avLst/>
          </a:prstGeom>
        </p:spPr>
      </p:pic>
    </p:spTree>
    <p:extLst>
      <p:ext uri="{BB962C8B-B14F-4D97-AF65-F5344CB8AC3E}">
        <p14:creationId xmlns:p14="http://schemas.microsoft.com/office/powerpoint/2010/main" val="33062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7</a:t>
            </a:fld>
            <a:endParaRPr lang="en-US" dirty="0"/>
          </a:p>
        </p:txBody>
      </p:sp>
      <p:pic>
        <p:nvPicPr>
          <p:cNvPr id="1026" name="Picture 2" descr="http://i.telegraph.co.uk/multimedia/archive/03216/oddcouple_3216976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485775"/>
            <a:ext cx="8503920" cy="565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0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44E18-AA13-490A-A63B-6B90FEEF618F}" type="datetime1">
              <a:rPr lang="en-US" smtClean="0"/>
              <a:t>5/30/2018</a:t>
            </a:fld>
            <a:endParaRPr lang="en-US" dirty="0"/>
          </a:p>
        </p:txBody>
      </p:sp>
      <p:sp>
        <p:nvSpPr>
          <p:cNvPr id="3" name="Footer Placeholder 2"/>
          <p:cNvSpPr>
            <a:spLocks noGrp="1"/>
          </p:cNvSpPr>
          <p:nvPr>
            <p:ph type="ftr" sz="quarter" idx="11"/>
          </p:nvPr>
        </p:nvSpPr>
        <p:spPr/>
        <p:txBody>
          <a:bodyPr/>
          <a:lstStyle/>
          <a:p>
            <a:r>
              <a:rPr lang="en-US" dirty="0" smtClean="0"/>
              <a:t>Lorem Ipsum</a:t>
            </a:r>
            <a:endParaRPr lang="en-US" dirty="0"/>
          </a:p>
        </p:txBody>
      </p:sp>
      <p:sp>
        <p:nvSpPr>
          <p:cNvPr id="4" name="Slide Number Placeholder 3"/>
          <p:cNvSpPr>
            <a:spLocks noGrp="1"/>
          </p:cNvSpPr>
          <p:nvPr>
            <p:ph type="sldNum" sz="quarter" idx="12"/>
          </p:nvPr>
        </p:nvSpPr>
        <p:spPr/>
        <p:txBody>
          <a:bodyPr/>
          <a:lstStyle/>
          <a:p>
            <a:fld id="{98673AA5-DAE5-44C3-B896-1A170E89F911}" type="slidenum">
              <a:rPr lang="en-US" smtClean="0"/>
              <a:t>8</a:t>
            </a:fld>
            <a:endParaRPr lang="en-US" dirty="0"/>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20040" y="385764"/>
            <a:ext cx="8503920" cy="5843586"/>
          </a:xfrm>
          <a:prstGeom prst="rect">
            <a:avLst/>
          </a:prstGeom>
        </p:spPr>
      </p:pic>
    </p:spTree>
    <p:extLst>
      <p:ext uri="{BB962C8B-B14F-4D97-AF65-F5344CB8AC3E}">
        <p14:creationId xmlns:p14="http://schemas.microsoft.com/office/powerpoint/2010/main" val="42066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Shared Housing</a:t>
            </a:r>
          </a:p>
        </p:txBody>
      </p:sp>
      <p:sp>
        <p:nvSpPr>
          <p:cNvPr id="3" name="Content Placeholder 2"/>
          <p:cNvSpPr>
            <a:spLocks noGrp="1"/>
          </p:cNvSpPr>
          <p:nvPr>
            <p:ph idx="1"/>
          </p:nvPr>
        </p:nvSpPr>
        <p:spPr/>
        <p:txBody>
          <a:bodyPr/>
          <a:lstStyle/>
          <a:p>
            <a:pPr marL="0" indent="0">
              <a:buNone/>
            </a:pPr>
            <a:r>
              <a:rPr lang="en-US" dirty="0" smtClean="0"/>
              <a:t>A broad concept that can include:</a:t>
            </a:r>
          </a:p>
          <a:p>
            <a:r>
              <a:rPr lang="en-US" dirty="0" smtClean="0"/>
              <a:t>Home sharing: taking in a room mate</a:t>
            </a:r>
          </a:p>
          <a:p>
            <a:r>
              <a:rPr lang="en-US" dirty="0" smtClean="0"/>
              <a:t>A bed and breakfast</a:t>
            </a:r>
          </a:p>
          <a:p>
            <a:r>
              <a:rPr lang="en-US" dirty="0" smtClean="0"/>
              <a:t>Joint home ownership</a:t>
            </a:r>
            <a:endParaRPr lang="en-US" dirty="0"/>
          </a:p>
        </p:txBody>
      </p:sp>
      <p:sp>
        <p:nvSpPr>
          <p:cNvPr id="4" name="Date Placeholder 3"/>
          <p:cNvSpPr>
            <a:spLocks noGrp="1"/>
          </p:cNvSpPr>
          <p:nvPr>
            <p:ph type="dt" sz="half" idx="10"/>
          </p:nvPr>
        </p:nvSpPr>
        <p:spPr/>
        <p:txBody>
          <a:bodyPr/>
          <a:lstStyle/>
          <a:p>
            <a:fld id="{1255E39C-AEF8-40EE-979C-6EC6569A0DC0}" type="datetime1">
              <a:rPr lang="en-US" smtClean="0"/>
              <a:t>5/30/2018</a:t>
            </a:fld>
            <a:endParaRPr lang="en-US" dirty="0"/>
          </a:p>
        </p:txBody>
      </p:sp>
      <p:sp>
        <p:nvSpPr>
          <p:cNvPr id="5" name="Footer Placeholder 4"/>
          <p:cNvSpPr>
            <a:spLocks noGrp="1"/>
          </p:cNvSpPr>
          <p:nvPr>
            <p:ph type="ftr" sz="quarter" idx="11"/>
          </p:nvPr>
        </p:nvSpPr>
        <p:spPr/>
        <p:txBody>
          <a:bodyPr/>
          <a:lstStyle/>
          <a:p>
            <a:r>
              <a:rPr lang="en-US" dirty="0" smtClean="0"/>
              <a:t>Lorem Ipsum</a:t>
            </a:r>
            <a:endParaRPr lang="en-US" dirty="0"/>
          </a:p>
        </p:txBody>
      </p:sp>
      <p:sp>
        <p:nvSpPr>
          <p:cNvPr id="6" name="Slide Number Placeholder 5"/>
          <p:cNvSpPr>
            <a:spLocks noGrp="1"/>
          </p:cNvSpPr>
          <p:nvPr>
            <p:ph type="sldNum" sz="quarter" idx="12"/>
          </p:nvPr>
        </p:nvSpPr>
        <p:spPr/>
        <p:txBody>
          <a:bodyPr/>
          <a:lstStyle/>
          <a:p>
            <a:fld id="{98673AA5-DAE5-44C3-B896-1A170E89F911}" type="slidenum">
              <a:rPr lang="en-US" smtClean="0"/>
              <a:t>9</a:t>
            </a:fld>
            <a:endParaRPr lang="en-US" dirty="0"/>
          </a:p>
        </p:txBody>
      </p:sp>
    </p:spTree>
    <p:extLst>
      <p:ext uri="{BB962C8B-B14F-4D97-AF65-F5344CB8AC3E}">
        <p14:creationId xmlns:p14="http://schemas.microsoft.com/office/powerpoint/2010/main" val="3454679292"/>
      </p:ext>
    </p:extLst>
  </p:cSld>
  <p:clrMapOvr>
    <a:masterClrMapping/>
  </p:clrMapOvr>
</p:sld>
</file>

<file path=ppt/theme/theme1.xml><?xml version="1.0" encoding="utf-8"?>
<a:theme xmlns:a="http://schemas.openxmlformats.org/drawingml/2006/main" name="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73FB6503-B3A9-4B64-AA06-2EADC5F3C5C1}"/>
    </a:ext>
  </a:extLst>
</a:theme>
</file>

<file path=ppt/theme/theme2.xml><?xml version="1.0" encoding="utf-8"?>
<a:theme xmlns:a="http://schemas.openxmlformats.org/drawingml/2006/main" name="1_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B6F6844E-A33D-4451-A78B-C2AF04556821}"/>
    </a:ext>
  </a:extLst>
</a:theme>
</file>

<file path=ppt/theme/theme3.xml><?xml version="1.0" encoding="utf-8"?>
<a:theme xmlns:a="http://schemas.openxmlformats.org/drawingml/2006/main" name="2_Office Theme">
  <a:themeElements>
    <a:clrScheme name="MaineHousing">
      <a:dk1>
        <a:srgbClr val="000000"/>
      </a:dk1>
      <a:lt1>
        <a:srgbClr val="FFFFFF"/>
      </a:lt1>
      <a:dk2>
        <a:srgbClr val="363B73"/>
      </a:dk2>
      <a:lt2>
        <a:srgbClr val="EEECE1"/>
      </a:lt2>
      <a:accent1>
        <a:srgbClr val="363B73"/>
      </a:accent1>
      <a:accent2>
        <a:srgbClr val="AFBD20"/>
      </a:accent2>
      <a:accent3>
        <a:srgbClr val="E9A713"/>
      </a:accent3>
      <a:accent4>
        <a:srgbClr val="E4701D"/>
      </a:accent4>
      <a:accent5>
        <a:srgbClr val="7379BD"/>
      </a:accent5>
      <a:accent6>
        <a:srgbClr val="DAE56A"/>
      </a:accent6>
      <a:hlink>
        <a:srgbClr val="0000FF"/>
      </a:hlink>
      <a:folHlink>
        <a:srgbClr val="800080"/>
      </a:folHlink>
    </a:clrScheme>
    <a:fontScheme name="Custom 1">
      <a:majorFont>
        <a:latin typeface="Arial"/>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2013or2016.potx" id="{1896FBB0-B56D-47B7-A6BE-82AF28B34754}" vid="{34F9122F-E273-41CB-9620-A0A5F5EE38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MaineHousing2013or2016</Template>
  <TotalTime>386</TotalTime>
  <Words>496</Words>
  <Application>Microsoft Office PowerPoint</Application>
  <PresentationFormat>On-screen Show (4:3)</PresentationFormat>
  <Paragraphs>154</Paragraphs>
  <Slides>24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Garamond</vt:lpstr>
      <vt:lpstr>Office Theme</vt:lpstr>
      <vt:lpstr>1_Office Theme</vt:lpstr>
      <vt:lpstr>2_Office Theme</vt:lpstr>
      <vt:lpstr>Shared Housing</vt:lpstr>
      <vt:lpstr>Shared Housing </vt:lpstr>
      <vt:lpstr>PowerPoint Presentation</vt:lpstr>
      <vt:lpstr>PowerPoint Presentation</vt:lpstr>
      <vt:lpstr>PowerPoint Presentation</vt:lpstr>
      <vt:lpstr>PowerPoint Presentation</vt:lpstr>
      <vt:lpstr>PowerPoint Presentation</vt:lpstr>
      <vt:lpstr>PowerPoint Presentation</vt:lpstr>
      <vt:lpstr>What is Shared Housing</vt:lpstr>
      <vt:lpstr>Home Sharing</vt:lpstr>
      <vt:lpstr>Bed and Breakfast</vt:lpstr>
      <vt:lpstr>Intentional Shared Housing</vt:lpstr>
      <vt:lpstr> What are the benefits of home sharing? </vt:lpstr>
      <vt:lpstr> The community is also a beneficiary  </vt:lpstr>
      <vt:lpstr> What are the downsides? </vt:lpstr>
      <vt:lpstr> What should be considered in establishing shared housing? </vt:lpstr>
      <vt:lpstr>The Elements of Shared Housing</vt:lpstr>
      <vt:lpstr> Finding the Right House Mate </vt:lpstr>
      <vt:lpstr> What are the conditions of the home share agreement </vt:lpstr>
      <vt:lpstr>Managing a Home Share</vt:lpstr>
      <vt:lpstr>Managing a home share </vt:lpstr>
      <vt:lpstr>Shared Housing Programs</vt:lpstr>
      <vt:lpstr>Services Offered</vt:lpstr>
      <vt:lpstr>Resources</vt:lpstr>
    </vt:vector>
  </TitlesOfParts>
  <Company>Maine State Housing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Housing</dc:title>
  <dc:creator>Denise Lord</dc:creator>
  <cp:lastModifiedBy>Denise Lord</cp:lastModifiedBy>
  <cp:revision>19</cp:revision>
  <cp:lastPrinted>2018-05-20T14:42:46Z</cp:lastPrinted>
  <dcterms:created xsi:type="dcterms:W3CDTF">2018-05-18T16:21:51Z</dcterms:created>
  <dcterms:modified xsi:type="dcterms:W3CDTF">2018-05-30T18:30:03Z</dcterms:modified>
</cp:coreProperties>
</file>