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 id="2147483680" r:id="rId3"/>
  </p:sldMasterIdLst>
  <p:notesMasterIdLst>
    <p:notesMasterId r:id="rId13"/>
  </p:notesMasterIdLst>
  <p:sldIdLst>
    <p:sldId id="256" r:id="rId4"/>
    <p:sldId id="263" r:id="rId5"/>
    <p:sldId id="261" r:id="rId6"/>
    <p:sldId id="271" r:id="rId7"/>
    <p:sldId id="272" r:id="rId8"/>
    <p:sldId id="273" r:id="rId9"/>
    <p:sldId id="262" r:id="rId10"/>
    <p:sldId id="259" r:id="rId11"/>
    <p:sldId id="25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4D6C"/>
    <a:srgbClr val="B8BF33"/>
    <a:srgbClr val="D25F28"/>
    <a:srgbClr val="000000"/>
    <a:srgbClr val="4B4D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8" autoAdjust="0"/>
    <p:restoredTop sz="81058" autoAdjust="0"/>
  </p:normalViewPr>
  <p:slideViewPr>
    <p:cSldViewPr snapToGrid="0">
      <p:cViewPr varScale="1">
        <p:scale>
          <a:sx n="88" d="100"/>
          <a:sy n="88" d="100"/>
        </p:scale>
        <p:origin x="492" y="90"/>
      </p:cViewPr>
      <p:guideLst/>
    </p:cSldViewPr>
  </p:slideViewPr>
  <p:notesTextViewPr>
    <p:cViewPr>
      <p:scale>
        <a:sx n="1" d="1"/>
        <a:sy n="1" d="1"/>
      </p:scale>
      <p:origin x="0" y="0"/>
    </p:cViewPr>
  </p:notesTextViewPr>
  <p:notesViewPr>
    <p:cSldViewPr snapToGrid="0">
      <p:cViewPr varScale="1">
        <p:scale>
          <a:sx n="83" d="100"/>
          <a:sy n="83" d="100"/>
        </p:scale>
        <p:origin x="201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F94A18-A175-4611-9D13-8F56D4C2BE13}" type="datetimeFigureOut">
              <a:rPr lang="en-US" smtClean="0"/>
              <a:t>5/30/2018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23E23E-0D35-4ABA-85C2-874D5EE93465}" type="slidenum">
              <a:rPr lang="en-US" smtClean="0"/>
              <a:t>‹#›</a:t>
            </a:fld>
            <a:endParaRPr lang="en-US"/>
          </a:p>
        </p:txBody>
      </p:sp>
    </p:spTree>
    <p:extLst>
      <p:ext uri="{BB962C8B-B14F-4D97-AF65-F5344CB8AC3E}">
        <p14:creationId xmlns:p14="http://schemas.microsoft.com/office/powerpoint/2010/main" val="1404122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rd.usda.gov/files/RD-DirectLimitMap.pdf"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eligibility.sc.egov.usda.gov/eligibility/welcomeAction.do?pageAction=sfp&amp;NavKey=property@11"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b="1" dirty="0" smtClean="0"/>
              <a:t>Financial Assistance </a:t>
            </a:r>
          </a:p>
          <a:p>
            <a:pPr marL="228600" indent="-228600">
              <a:buFont typeface="Arial" panose="020B0604020202020204" pitchFamily="34" charset="0"/>
              <a:buChar char="•"/>
            </a:pPr>
            <a:r>
              <a:rPr lang="en-US" dirty="0" smtClean="0"/>
              <a:t>Grants, Loans, &amp; Tax Credits</a:t>
            </a:r>
          </a:p>
          <a:p>
            <a:pPr marL="228600" indent="-228600">
              <a:buFont typeface="+mj-lt"/>
              <a:buAutoNum type="arabicPeriod"/>
            </a:pPr>
            <a:endParaRPr lang="en-US" dirty="0" smtClean="0"/>
          </a:p>
          <a:p>
            <a:pPr marL="228600" indent="-228600">
              <a:buFont typeface="+mj-lt"/>
              <a:buAutoNum type="arabicPeriod" startAt="2"/>
            </a:pPr>
            <a:r>
              <a:rPr lang="en-US" b="1" dirty="0" smtClean="0"/>
              <a:t>Service Providers with Financial Assistance</a:t>
            </a:r>
            <a:r>
              <a:rPr lang="en-US" b="1" baseline="0" dirty="0" smtClean="0"/>
              <a:t> </a:t>
            </a:r>
          </a:p>
          <a:p>
            <a:pPr marL="228600" indent="-228600">
              <a:buFont typeface="Arial" panose="020B0604020202020204" pitchFamily="34" charset="0"/>
              <a:buChar char="•"/>
            </a:pPr>
            <a:r>
              <a:rPr lang="en-US" dirty="0" smtClean="0"/>
              <a:t>Home modification done by professionals or volunteers funded by government, private foundations, and/or donations</a:t>
            </a:r>
          </a:p>
          <a:p>
            <a:pPr marL="228600" indent="-228600">
              <a:buFont typeface="+mj-lt"/>
              <a:buAutoNum type="arabicPeriod"/>
            </a:pPr>
            <a:endParaRPr lang="en-US" dirty="0" smtClean="0"/>
          </a:p>
          <a:p>
            <a:pPr marL="228600" indent="-228600">
              <a:buFont typeface="+mj-lt"/>
              <a:buAutoNum type="arabicPeriod" startAt="3"/>
            </a:pPr>
            <a:r>
              <a:rPr lang="en-US" b="1" dirty="0" smtClean="0"/>
              <a:t>Private Sector Professionals </a:t>
            </a:r>
          </a:p>
          <a:p>
            <a:endParaRPr lang="en-US" dirty="0"/>
          </a:p>
        </p:txBody>
      </p:sp>
      <p:sp>
        <p:nvSpPr>
          <p:cNvPr id="4" name="Slide Number Placeholder 3"/>
          <p:cNvSpPr>
            <a:spLocks noGrp="1"/>
          </p:cNvSpPr>
          <p:nvPr>
            <p:ph type="sldNum" sz="quarter" idx="10"/>
          </p:nvPr>
        </p:nvSpPr>
        <p:spPr/>
        <p:txBody>
          <a:bodyPr/>
          <a:lstStyle/>
          <a:p>
            <a:fld id="{A323E23E-0D35-4ABA-85C2-874D5EE93465}" type="slidenum">
              <a:rPr lang="en-US" smtClean="0"/>
              <a:t>2</a:t>
            </a:fld>
            <a:endParaRPr lang="en-US"/>
          </a:p>
        </p:txBody>
      </p:sp>
    </p:spTree>
    <p:extLst>
      <p:ext uri="{BB962C8B-B14F-4D97-AF65-F5344CB8AC3E}">
        <p14:creationId xmlns:p14="http://schemas.microsoft.com/office/powerpoint/2010/main" val="908374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76 UT and Rural</a:t>
            </a:r>
            <a:r>
              <a:rPr lang="en-US" baseline="0" dirty="0" smtClean="0"/>
              <a:t> towns not mapped due to issues with Census Shape Files – all have 3 or 4 available programs</a:t>
            </a:r>
            <a:endParaRPr lang="en-US" dirty="0"/>
          </a:p>
        </p:txBody>
      </p:sp>
      <p:sp>
        <p:nvSpPr>
          <p:cNvPr id="4" name="Slide Number Placeholder 3"/>
          <p:cNvSpPr>
            <a:spLocks noGrp="1"/>
          </p:cNvSpPr>
          <p:nvPr>
            <p:ph type="sldNum" sz="quarter" idx="10"/>
          </p:nvPr>
        </p:nvSpPr>
        <p:spPr/>
        <p:txBody>
          <a:bodyPr/>
          <a:lstStyle/>
          <a:p>
            <a:fld id="{A323E23E-0D35-4ABA-85C2-874D5EE93465}" type="slidenum">
              <a:rPr lang="en-US" smtClean="0"/>
              <a:t>3</a:t>
            </a:fld>
            <a:endParaRPr lang="en-US"/>
          </a:p>
        </p:txBody>
      </p:sp>
    </p:spTree>
    <p:extLst>
      <p:ext uri="{BB962C8B-B14F-4D97-AF65-F5344CB8AC3E}">
        <p14:creationId xmlns:p14="http://schemas.microsoft.com/office/powerpoint/2010/main" val="1213843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b="1" dirty="0" smtClean="0"/>
              <a:t>USDA </a:t>
            </a:r>
          </a:p>
          <a:p>
            <a:pPr marL="0" indent="0">
              <a:buFont typeface="+mj-lt"/>
              <a:buNone/>
            </a:pPr>
            <a:r>
              <a:rPr lang="en-US" dirty="0" smtClean="0"/>
              <a:t>Single Family Housing Repair Loans &amp; Grants</a:t>
            </a:r>
          </a:p>
          <a:p>
            <a:pPr marL="0" indent="0">
              <a:buFont typeface="+mj-lt"/>
              <a:buNone/>
            </a:pPr>
            <a:r>
              <a:rPr lang="en-US" dirty="0" smtClean="0"/>
              <a:t>Maximum loan: $20,000</a:t>
            </a:r>
          </a:p>
          <a:p>
            <a:pPr marL="0" indent="0">
              <a:buFont typeface="+mj-lt"/>
              <a:buNone/>
            </a:pPr>
            <a:r>
              <a:rPr lang="en-US" dirty="0" smtClean="0"/>
              <a:t>Maximum grant: $</a:t>
            </a:r>
            <a:r>
              <a:rPr lang="en-US" dirty="0" smtClean="0"/>
              <a:t>7,500</a:t>
            </a:r>
          </a:p>
          <a:p>
            <a:pPr marL="0" indent="0">
              <a:buFont typeface="+mj-lt"/>
              <a:buNone/>
            </a:pPr>
            <a:r>
              <a:rPr lang="en-US" dirty="0" smtClean="0"/>
              <a:t>Can be combined up</a:t>
            </a:r>
            <a:r>
              <a:rPr lang="en-US" baseline="0" dirty="0" smtClean="0"/>
              <a:t> to $27,500</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smtClean="0"/>
              <a:t>Grants must be repaid if the property is sold in less than 3 years</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smtClean="0"/>
              <a:t>Same</a:t>
            </a:r>
            <a:r>
              <a:rPr lang="en-US" baseline="0" dirty="0" smtClean="0"/>
              <a:t> process as USDA RD mortgage</a:t>
            </a:r>
            <a:endParaRPr lang="en-US" dirty="0" smtClean="0"/>
          </a:p>
          <a:p>
            <a:pPr marL="914400" lvl="1" indent="-457200">
              <a:buFont typeface="+mj-lt"/>
              <a:buAutoNum type="arabicPeriod"/>
            </a:pPr>
            <a:endParaRPr lang="en-US" dirty="0" smtClean="0"/>
          </a:p>
          <a:p>
            <a:pPr marL="228600" indent="-228600">
              <a:buFont typeface="+mj-lt"/>
              <a:buAutoNum type="arabicPeriod" startAt="2"/>
            </a:pPr>
            <a:r>
              <a:rPr lang="en-US" b="1" dirty="0" smtClean="0"/>
              <a:t>MaineHousing</a:t>
            </a:r>
          </a:p>
          <a:p>
            <a:pPr marL="0" indent="0">
              <a:buFont typeface="+mj-lt"/>
              <a:buNone/>
            </a:pPr>
            <a:r>
              <a:rPr lang="en-US" dirty="0" err="1" smtClean="0"/>
              <a:t>AccessAble</a:t>
            </a:r>
            <a:r>
              <a:rPr lang="en-US" dirty="0" smtClean="0"/>
              <a:t> – Maine income tax credit</a:t>
            </a:r>
            <a:r>
              <a:rPr lang="en-US" baseline="0" dirty="0" smtClean="0"/>
              <a:t> u</a:t>
            </a:r>
            <a:r>
              <a:rPr lang="en-US" dirty="0" smtClean="0"/>
              <a:t>p to $9,000</a:t>
            </a:r>
          </a:p>
          <a:p>
            <a:pPr marL="0" indent="0">
              <a:buFont typeface="+mj-lt"/>
              <a:buNone/>
            </a:pPr>
            <a:endParaRPr lang="en-US" dirty="0" smtClean="0"/>
          </a:p>
          <a:p>
            <a:pPr marL="0" indent="0">
              <a:buFont typeface="+mj-lt"/>
              <a:buNone/>
            </a:pPr>
            <a:r>
              <a:rPr lang="en-US" b="1" dirty="0" smtClean="0"/>
              <a:t>Barriers: </a:t>
            </a:r>
            <a:endParaRPr lang="en-US" b="0" dirty="0" smtClean="0"/>
          </a:p>
          <a:p>
            <a:pPr marL="0" indent="0">
              <a:buFont typeface="+mj-lt"/>
              <a:buNone/>
            </a:pPr>
            <a:endParaRPr lang="en-US" b="0" dirty="0" smtClean="0"/>
          </a:p>
          <a:p>
            <a:pPr marL="0" indent="0">
              <a:buFont typeface="+mj-lt"/>
              <a:buNone/>
            </a:pPr>
            <a:r>
              <a:rPr lang="en-US" b="0" dirty="0" smtClean="0"/>
              <a:t>USDA &amp; MaineHousing – homeowner acts as GC </a:t>
            </a:r>
          </a:p>
          <a:p>
            <a:pPr marL="0" indent="0">
              <a:buFont typeface="+mj-lt"/>
              <a:buNone/>
            </a:pPr>
            <a:endParaRPr lang="en-US" b="0" dirty="0" smtClean="0"/>
          </a:p>
          <a:p>
            <a:pPr marL="0" indent="0">
              <a:buFont typeface="+mj-lt"/>
              <a:buNone/>
            </a:pPr>
            <a:r>
              <a:rPr lang="en-US" b="0" dirty="0" smtClean="0"/>
              <a:t>USDA – Lien on property</a:t>
            </a:r>
          </a:p>
          <a:p>
            <a:endParaRPr lang="en-US" b="1" dirty="0" smtClean="0"/>
          </a:p>
          <a:p>
            <a:r>
              <a:rPr lang="en-US" b="1" dirty="0" smtClean="0"/>
              <a:t>USDA</a:t>
            </a:r>
            <a:endParaRPr lang="en-US" b="1" dirty="0" smtClean="0"/>
          </a:p>
          <a:p>
            <a:r>
              <a:rPr lang="en-US" b="1" dirty="0" smtClean="0"/>
              <a:t>What does this program do? </a:t>
            </a:r>
            <a:r>
              <a:rPr lang="en-US" dirty="0" smtClean="0"/>
              <a:t/>
            </a:r>
            <a:br>
              <a:rPr lang="en-US" dirty="0" smtClean="0"/>
            </a:br>
            <a:r>
              <a:rPr lang="en-US" dirty="0" smtClean="0"/>
              <a:t>Also known as the Section 504 Home Repair program, this provides loans to very-low-income homeowners to repair, improve or modernize their homes or grants to elderly very-low-income homeowners to remove health and safety hazards.</a:t>
            </a:r>
          </a:p>
          <a:p>
            <a:r>
              <a:rPr lang="en-US" b="1" dirty="0" smtClean="0"/>
              <a:t>Who may apply for this program?</a:t>
            </a:r>
            <a:r>
              <a:rPr lang="en-US" dirty="0" smtClean="0"/>
              <a:t/>
            </a:r>
            <a:br>
              <a:rPr lang="en-US" dirty="0" smtClean="0"/>
            </a:br>
            <a:r>
              <a:rPr lang="en-US" dirty="0" smtClean="0"/>
              <a:t>To qualify, you must:</a:t>
            </a:r>
          </a:p>
          <a:p>
            <a:r>
              <a:rPr lang="en-US" dirty="0" smtClean="0"/>
              <a:t>Be the homeowner </a:t>
            </a:r>
            <a:r>
              <a:rPr lang="en-US" u="sng" dirty="0" smtClean="0"/>
              <a:t>and</a:t>
            </a:r>
            <a:r>
              <a:rPr lang="en-US" dirty="0" smtClean="0"/>
              <a:t> occupy the house</a:t>
            </a:r>
          </a:p>
          <a:p>
            <a:r>
              <a:rPr lang="en-US" dirty="0" smtClean="0"/>
              <a:t>Be unable to obtain affordable credit elsewhere</a:t>
            </a:r>
          </a:p>
          <a:p>
            <a:r>
              <a:rPr lang="en-US" dirty="0" smtClean="0"/>
              <a:t>Have a </a:t>
            </a:r>
            <a:r>
              <a:rPr lang="en-US" dirty="0" smtClean="0">
                <a:hlinkClick r:id="rId3"/>
              </a:rPr>
              <a:t>family income</a:t>
            </a:r>
            <a:r>
              <a:rPr lang="en-US" dirty="0" smtClean="0"/>
              <a:t> below 50 percent of the area median income </a:t>
            </a:r>
          </a:p>
          <a:p>
            <a:r>
              <a:rPr lang="en-US" dirty="0" smtClean="0"/>
              <a:t>For grants, be age 62 or older and not be able to repay a repair loan</a:t>
            </a:r>
          </a:p>
          <a:p>
            <a:r>
              <a:rPr lang="en-US" b="1" dirty="0" smtClean="0"/>
              <a:t>What is an eligible area?</a:t>
            </a:r>
            <a:r>
              <a:rPr lang="en-US" dirty="0" smtClean="0"/>
              <a:t/>
            </a:r>
            <a:br>
              <a:rPr lang="en-US" dirty="0" smtClean="0"/>
            </a:br>
            <a:r>
              <a:rPr lang="en-US" dirty="0" smtClean="0"/>
              <a:t>Applicants may </a:t>
            </a:r>
            <a:r>
              <a:rPr lang="en-US" dirty="0" smtClean="0">
                <a:hlinkClick r:id="rId4"/>
              </a:rPr>
              <a:t>check the address</a:t>
            </a:r>
            <a:r>
              <a:rPr lang="en-US" dirty="0" smtClean="0"/>
              <a:t> of their home to determine eligibility.</a:t>
            </a:r>
          </a:p>
          <a:p>
            <a:r>
              <a:rPr lang="en-US" b="1" dirty="0" smtClean="0"/>
              <a:t>How may funds be used?</a:t>
            </a:r>
            <a:endParaRPr lang="en-US" dirty="0" smtClean="0"/>
          </a:p>
          <a:p>
            <a:r>
              <a:rPr lang="en-US" dirty="0" smtClean="0"/>
              <a:t>Loans may be used to repair, improve or modernize homes or remove health and safety hazards</a:t>
            </a:r>
          </a:p>
          <a:p>
            <a:r>
              <a:rPr lang="en-US" dirty="0" smtClean="0"/>
              <a:t>Grants must be used to remove health and safety hazards</a:t>
            </a:r>
          </a:p>
          <a:p>
            <a:r>
              <a:rPr lang="en-US" b="1" dirty="0" smtClean="0"/>
              <a:t>What </a:t>
            </a:r>
            <a:r>
              <a:rPr lang="en-US" b="1" dirty="0" smtClean="0"/>
              <a:t>are the terms of the loan or grant?</a:t>
            </a:r>
            <a:endParaRPr lang="en-US" dirty="0" smtClean="0"/>
          </a:p>
          <a:p>
            <a:r>
              <a:rPr lang="en-US" dirty="0" smtClean="0"/>
              <a:t>Loans can be repaid over 20 years</a:t>
            </a:r>
          </a:p>
          <a:p>
            <a:r>
              <a:rPr lang="en-US" dirty="0" smtClean="0"/>
              <a:t>Loan interest rate is fixed at 1%</a:t>
            </a:r>
          </a:p>
          <a:p>
            <a:r>
              <a:rPr lang="en-US" dirty="0" smtClean="0"/>
              <a:t>Full title service is required for loans of $7,500 or more</a:t>
            </a:r>
          </a:p>
          <a:p>
            <a:r>
              <a:rPr lang="en-US" dirty="0" smtClean="0"/>
              <a:t>Grants have a lifetime limit of $7,500</a:t>
            </a:r>
          </a:p>
          <a:p>
            <a:r>
              <a:rPr lang="en-US" dirty="0" smtClean="0"/>
              <a:t>If </a:t>
            </a:r>
            <a:r>
              <a:rPr lang="en-US" dirty="0" smtClean="0"/>
              <a:t>applicants can repay part, but not all of the costs, applicants may be offered a loan and grant combination</a:t>
            </a:r>
          </a:p>
          <a:p>
            <a:endParaRPr lang="en-US" dirty="0"/>
          </a:p>
        </p:txBody>
      </p:sp>
      <p:sp>
        <p:nvSpPr>
          <p:cNvPr id="4" name="Slide Number Placeholder 3"/>
          <p:cNvSpPr>
            <a:spLocks noGrp="1"/>
          </p:cNvSpPr>
          <p:nvPr>
            <p:ph type="sldNum" sz="quarter" idx="10"/>
          </p:nvPr>
        </p:nvSpPr>
        <p:spPr/>
        <p:txBody>
          <a:bodyPr/>
          <a:lstStyle/>
          <a:p>
            <a:fld id="{A323E23E-0D35-4ABA-85C2-874D5EE93465}" type="slidenum">
              <a:rPr lang="en-US" smtClean="0"/>
              <a:t>4</a:t>
            </a:fld>
            <a:endParaRPr lang="en-US"/>
          </a:p>
        </p:txBody>
      </p:sp>
    </p:spTree>
    <p:extLst>
      <p:ext uri="{BB962C8B-B14F-4D97-AF65-F5344CB8AC3E}">
        <p14:creationId xmlns:p14="http://schemas.microsoft.com/office/powerpoint/2010/main" val="228526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Age friendly communities with a “handy helper” program:</a:t>
            </a:r>
          </a:p>
          <a:p>
            <a:endParaRPr lang="en-US" dirty="0" smtClean="0"/>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Readfield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Bowdoinham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Cumberland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Bethel Age-Friendly Community Initiative (includes Greenwood, </a:t>
            </a:r>
            <a:r>
              <a:rPr lang="en-US" sz="1200" kern="1200" dirty="0" err="1" smtClean="0">
                <a:solidFill>
                  <a:schemeClr val="tx1"/>
                </a:solidFill>
                <a:effectLst/>
                <a:latin typeface="+mn-lt"/>
                <a:ea typeface="+mn-ea"/>
                <a:cs typeface="+mn-cs"/>
              </a:rPr>
              <a:t>Newry</a:t>
            </a:r>
            <a:r>
              <a:rPr lang="en-US" sz="1200" kern="1200" dirty="0" smtClean="0">
                <a:solidFill>
                  <a:schemeClr val="tx1"/>
                </a:solidFill>
                <a:effectLst/>
                <a:latin typeface="+mn-lt"/>
                <a:ea typeface="+mn-ea"/>
                <a:cs typeface="+mn-cs"/>
              </a:rPr>
              <a:t>, Woodstock, Gilead, Hanover and Bethel)</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Saco</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323E23E-0D35-4ABA-85C2-874D5EE93465}" type="slidenum">
              <a:rPr lang="en-US" smtClean="0"/>
              <a:t>5</a:t>
            </a:fld>
            <a:endParaRPr lang="en-US"/>
          </a:p>
        </p:txBody>
      </p:sp>
    </p:spTree>
    <p:extLst>
      <p:ext uri="{BB962C8B-B14F-4D97-AF65-F5344CB8AC3E}">
        <p14:creationId xmlns:p14="http://schemas.microsoft.com/office/powerpoint/2010/main" val="955177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MaineHousing programs</a:t>
            </a:r>
          </a:p>
          <a:p>
            <a:pPr marL="514350" indent="-514350">
              <a:buFont typeface="+mj-lt"/>
              <a:buAutoNum type="arabicPeriod"/>
            </a:pPr>
            <a:r>
              <a:rPr lang="en-US" dirty="0" smtClean="0"/>
              <a:t>Home Accessibility and Repair Program</a:t>
            </a:r>
          </a:p>
          <a:p>
            <a:pPr lvl="1"/>
            <a:r>
              <a:rPr lang="en-US" dirty="0" smtClean="0"/>
              <a:t>Administered by Community Action Agencies</a:t>
            </a:r>
          </a:p>
          <a:p>
            <a:pPr marL="514350" indent="-514350">
              <a:buFont typeface="+mj-lt"/>
              <a:buAutoNum type="arabicPeriod"/>
            </a:pPr>
            <a:r>
              <a:rPr lang="en-US" dirty="0" smtClean="0"/>
              <a:t>Comfortably Home</a:t>
            </a:r>
          </a:p>
          <a:p>
            <a:pPr lvl="1"/>
            <a:r>
              <a:rPr lang="en-US" dirty="0" smtClean="0"/>
              <a:t>Administered by 6 local Public Housing Authorities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323E23E-0D35-4ABA-85C2-874D5EE93465}" type="slidenum">
              <a:rPr lang="en-US" smtClean="0"/>
              <a:t>6</a:t>
            </a:fld>
            <a:endParaRPr lang="en-US"/>
          </a:p>
        </p:txBody>
      </p:sp>
    </p:spTree>
    <p:extLst>
      <p:ext uri="{BB962C8B-B14F-4D97-AF65-F5344CB8AC3E}">
        <p14:creationId xmlns:p14="http://schemas.microsoft.com/office/powerpoint/2010/main" val="917258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Home Accessibility &amp; Repair Program – 119 total households served,</a:t>
            </a:r>
            <a:r>
              <a:rPr lang="en-US" baseline="0" dirty="0" smtClean="0"/>
              <a:t> 76 were age 62+</a:t>
            </a:r>
          </a:p>
          <a:p>
            <a:endParaRPr lang="en-US" baseline="0" dirty="0" smtClean="0"/>
          </a:p>
          <a:p>
            <a:r>
              <a:rPr lang="en-US" sz="1200" kern="1200" dirty="0" smtClean="0">
                <a:solidFill>
                  <a:schemeClr val="tx1"/>
                </a:solidFill>
                <a:effectLst/>
                <a:latin typeface="+mn-lt"/>
                <a:ea typeface="+mn-ea"/>
                <a:cs typeface="+mn-cs"/>
              </a:rPr>
              <a:t>Elderly categorical projects- 26</a:t>
            </a:r>
          </a:p>
          <a:p>
            <a:r>
              <a:rPr lang="en-US" sz="1200" kern="1200" dirty="0" smtClean="0">
                <a:solidFill>
                  <a:schemeClr val="tx1"/>
                </a:solidFill>
                <a:effectLst/>
                <a:latin typeface="+mn-lt"/>
                <a:ea typeface="+mn-ea"/>
                <a:cs typeface="+mn-cs"/>
              </a:rPr>
              <a:t>HR projects serving elderly- 27</a:t>
            </a:r>
          </a:p>
          <a:p>
            <a:r>
              <a:rPr lang="en-US" sz="1200" kern="1200" dirty="0" smtClean="0">
                <a:solidFill>
                  <a:schemeClr val="tx1"/>
                </a:solidFill>
                <a:effectLst/>
                <a:latin typeface="+mn-lt"/>
                <a:ea typeface="+mn-ea"/>
                <a:cs typeface="+mn-cs"/>
              </a:rPr>
              <a:t>Emergency projects serving elderly- 21</a:t>
            </a:r>
          </a:p>
          <a:p>
            <a:r>
              <a:rPr lang="en-US" sz="1200" kern="1200" dirty="0" smtClean="0">
                <a:solidFill>
                  <a:schemeClr val="tx1"/>
                </a:solidFill>
                <a:effectLst/>
                <a:latin typeface="+mn-lt"/>
                <a:ea typeface="+mn-ea"/>
                <a:cs typeface="+mn-cs"/>
              </a:rPr>
              <a:t>Drought projects serving elderly- 2</a:t>
            </a:r>
          </a:p>
          <a:p>
            <a:r>
              <a:rPr lang="en-US" sz="1200" u="sng" kern="1200" dirty="0" smtClean="0">
                <a:solidFill>
                  <a:schemeClr val="tx1"/>
                </a:solidFill>
                <a:effectLst/>
                <a:latin typeface="+mn-lt"/>
                <a:ea typeface="+mn-ea"/>
                <a:cs typeface="+mn-cs"/>
              </a:rPr>
              <a:t>Total projects serving elderly</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76</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323E23E-0D35-4ABA-85C2-874D5EE93465}" type="slidenum">
              <a:rPr lang="en-US" smtClean="0"/>
              <a:t>7</a:t>
            </a:fld>
            <a:endParaRPr lang="en-US"/>
          </a:p>
        </p:txBody>
      </p:sp>
    </p:spTree>
    <p:extLst>
      <p:ext uri="{BB962C8B-B14F-4D97-AF65-F5344CB8AC3E}">
        <p14:creationId xmlns:p14="http://schemas.microsoft.com/office/powerpoint/2010/main" val="38356531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4B4D6C"/>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716371"/>
            <a:ext cx="7315200" cy="1828800"/>
          </a:xfrm>
        </p:spPr>
        <p:txBody>
          <a:bodyPr anchor="ctr">
            <a:normAutofit/>
          </a:bodyPr>
          <a:lstStyle>
            <a:lvl1pPr algn="l">
              <a:defRPr sz="4400"/>
            </a:lvl1pPr>
          </a:lstStyle>
          <a:p>
            <a:r>
              <a:rPr lang="en-US" smtClean="0"/>
              <a:t>Click to edit Master title style</a:t>
            </a:r>
            <a:endParaRPr lang="en-US"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1825" r="408" b="25077"/>
          <a:stretch/>
        </p:blipFill>
        <p:spPr>
          <a:xfrm>
            <a:off x="0" y="4391660"/>
            <a:ext cx="9144000" cy="2473210"/>
          </a:xfrm>
          <a:prstGeom prst="rect">
            <a:avLst/>
          </a:prstGeom>
        </p:spPr>
      </p:pic>
      <p:sp>
        <p:nvSpPr>
          <p:cNvPr id="10" name="Text Placeholder 15"/>
          <p:cNvSpPr>
            <a:spLocks noGrp="1"/>
          </p:cNvSpPr>
          <p:nvPr>
            <p:ph type="body" sz="quarter" idx="13" hasCustomPrompt="1"/>
          </p:nvPr>
        </p:nvSpPr>
        <p:spPr>
          <a:xfrm>
            <a:off x="4038600" y="3324860"/>
            <a:ext cx="4191000" cy="381000"/>
          </a:xfrm>
        </p:spPr>
        <p:txBody>
          <a:bodyPr anchor="ctr">
            <a:normAutofit/>
          </a:bodyPr>
          <a:lstStyle>
            <a:lvl1pPr marL="0" indent="0">
              <a:buNone/>
              <a:defRPr sz="16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Name of Speaker</a:t>
            </a:r>
          </a:p>
        </p:txBody>
      </p:sp>
      <p:sp>
        <p:nvSpPr>
          <p:cNvPr id="12" name="Text Placeholder 19"/>
          <p:cNvSpPr>
            <a:spLocks noGrp="1"/>
          </p:cNvSpPr>
          <p:nvPr>
            <p:ph type="body" sz="quarter" idx="15" hasCustomPrompt="1"/>
          </p:nvPr>
        </p:nvSpPr>
        <p:spPr>
          <a:xfrm>
            <a:off x="4038600" y="3705860"/>
            <a:ext cx="4191000" cy="381000"/>
          </a:xfrm>
        </p:spPr>
        <p:txBody>
          <a:bodyPr anchor="ctr">
            <a:normAutofit/>
          </a:bodyPr>
          <a:lstStyle>
            <a:lvl1pPr marL="0" indent="0">
              <a:buNone/>
              <a:defRPr sz="1600" i="1" baseline="0"/>
            </a:lvl1pPr>
          </a:lstStyle>
          <a:p>
            <a:pPr lvl="0"/>
            <a:r>
              <a:rPr lang="en-US" dirty="0" smtClean="0"/>
              <a:t>Title of Speaker</a:t>
            </a:r>
            <a:endParaRPr lang="en-US" dirty="0"/>
          </a:p>
        </p:txBody>
      </p:sp>
      <p:sp>
        <p:nvSpPr>
          <p:cNvPr id="13" name="Text Placeholder 21"/>
          <p:cNvSpPr>
            <a:spLocks noGrp="1"/>
          </p:cNvSpPr>
          <p:nvPr>
            <p:ph type="body" sz="quarter" idx="16" hasCustomPrompt="1"/>
          </p:nvPr>
        </p:nvSpPr>
        <p:spPr>
          <a:xfrm>
            <a:off x="4038600" y="4086860"/>
            <a:ext cx="4191000" cy="304800"/>
          </a:xfrm>
        </p:spPr>
        <p:txBody>
          <a:bodyPr anchor="ctr">
            <a:noAutofit/>
          </a:bodyPr>
          <a:lstStyle>
            <a:lvl1pPr marL="0" indent="0">
              <a:buNone/>
              <a:defRPr sz="1600" i="1"/>
            </a:lvl1pPr>
          </a:lstStyle>
          <a:p>
            <a:pPr lvl="0"/>
            <a:r>
              <a:rPr lang="en-US" dirty="0" smtClean="0"/>
              <a:t>Date</a:t>
            </a:r>
            <a:endParaRPr lang="en-US" dirty="0"/>
          </a:p>
        </p:txBody>
      </p:sp>
      <p:sp>
        <p:nvSpPr>
          <p:cNvPr id="9" name="TextBox 8"/>
          <p:cNvSpPr txBox="1"/>
          <p:nvPr userDrawn="1"/>
        </p:nvSpPr>
        <p:spPr>
          <a:xfrm>
            <a:off x="4041648" y="2955138"/>
            <a:ext cx="4187952" cy="369332"/>
          </a:xfrm>
          <a:prstGeom prst="rect">
            <a:avLst/>
          </a:prstGeom>
          <a:noFill/>
        </p:spPr>
        <p:txBody>
          <a:bodyPr wrap="square" rtlCol="0" anchor="ctr">
            <a:spAutoFit/>
          </a:bodyPr>
          <a:lstStyle/>
          <a:p>
            <a:pPr algn="l"/>
            <a:r>
              <a:rPr lang="en-US" sz="1800" i="1" dirty="0" smtClean="0">
                <a:latin typeface="+mj-lt"/>
              </a:rPr>
              <a:t>Presented by</a:t>
            </a:r>
            <a:r>
              <a:rPr lang="en-US" sz="1800" dirty="0" smtClean="0">
                <a:latin typeface="+mj-lt"/>
              </a:rPr>
              <a:t>:</a:t>
            </a:r>
            <a:endParaRPr lang="en-US" sz="1800" dirty="0">
              <a:latin typeface="+mj-lt"/>
            </a:endParaRPr>
          </a:p>
        </p:txBody>
      </p:sp>
    </p:spTree>
    <p:extLst>
      <p:ext uri="{BB962C8B-B14F-4D97-AF65-F5344CB8AC3E}">
        <p14:creationId xmlns:p14="http://schemas.microsoft.com/office/powerpoint/2010/main" val="235589387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kern="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kern="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kern="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5/31/2018</a:t>
            </a:r>
            <a:endParaRPr lang="en-US"/>
          </a:p>
        </p:txBody>
      </p:sp>
      <p:sp>
        <p:nvSpPr>
          <p:cNvPr id="6" name="Footer Placeholder 5"/>
          <p:cNvSpPr>
            <a:spLocks noGrp="1"/>
          </p:cNvSpPr>
          <p:nvPr>
            <p:ph type="ftr" sz="quarter" idx="11"/>
          </p:nvPr>
        </p:nvSpPr>
        <p:spPr/>
        <p:txBody>
          <a:bodyPr/>
          <a:lstStyle/>
          <a:p>
            <a:r>
              <a:rPr lang="en-US" smtClean="0"/>
              <a:t>Home Accessibility &amp; Safety  Modification Programs</a:t>
            </a:r>
            <a:endParaRPr lang="en-US"/>
          </a:p>
        </p:txBody>
      </p:sp>
      <p:sp>
        <p:nvSpPr>
          <p:cNvPr id="7" name="Slide Number Placeholder 6"/>
          <p:cNvSpPr>
            <a:spLocks noGrp="1"/>
          </p:cNvSpPr>
          <p:nvPr>
            <p:ph type="sldNum" sz="quarter" idx="12"/>
          </p:nvPr>
        </p:nvSpPr>
        <p:spPr/>
        <p:txBody>
          <a:bodyPr/>
          <a:lstStyle/>
          <a:p>
            <a:fld id="{98673AA5-DAE5-44C3-B896-1A170E89F911}" type="slidenum">
              <a:rPr lang="en-US" smtClean="0"/>
              <a:t>‹#›</a:t>
            </a:fld>
            <a:endParaRPr lang="en-US"/>
          </a:p>
        </p:txBody>
      </p:sp>
      <p:sp>
        <p:nvSpPr>
          <p:cNvPr id="11" name="Rectangle 10"/>
          <p:cNvSpPr/>
          <p:nvPr userDrawn="1"/>
        </p:nvSpPr>
        <p:spPr>
          <a:xfrm>
            <a:off x="0" y="6400800"/>
            <a:ext cx="9144000" cy="457200"/>
          </a:xfrm>
          <a:prstGeom prst="rect">
            <a:avLst/>
          </a:prstGeom>
          <a:solidFill>
            <a:srgbClr val="4B4D6C"/>
          </a:solidFill>
          <a:ln>
            <a:solidFill>
              <a:srgbClr val="4B4D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p:cNvSpPr/>
          <p:nvPr userDrawn="1"/>
        </p:nvSpPr>
        <p:spPr>
          <a:xfrm>
            <a:off x="0" y="0"/>
            <a:ext cx="9144000" cy="228600"/>
          </a:xfrm>
          <a:prstGeom prst="rect">
            <a:avLst/>
          </a:prstGeom>
          <a:solidFill>
            <a:srgbClr val="4B4D6C"/>
          </a:solidFill>
          <a:ln>
            <a:solidFill>
              <a:srgbClr val="4B4D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4" name="Picture 13"/>
          <p:cNvPicPr>
            <a:picLocks noChangeAspect="1"/>
          </p:cNvPicPr>
          <p:nvPr userDrawn="1"/>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91440" y="6446837"/>
            <a:ext cx="1865376" cy="366469"/>
          </a:xfrm>
          <a:prstGeom prst="rect">
            <a:avLst/>
          </a:prstGeom>
        </p:spPr>
      </p:pic>
    </p:spTree>
    <p:extLst>
      <p:ext uri="{BB962C8B-B14F-4D97-AF65-F5344CB8AC3E}">
        <p14:creationId xmlns:p14="http://schemas.microsoft.com/office/powerpoint/2010/main" val="93730202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rgbClr val="4B4D6C"/>
        </a:solidFill>
        <a:effectLst/>
      </p:bgPr>
    </p:bg>
    <p:spTree>
      <p:nvGrpSpPr>
        <p:cNvPr id="1" name=""/>
        <p:cNvGrpSpPr/>
        <p:nvPr/>
      </p:nvGrpSpPr>
      <p:grpSpPr>
        <a:xfrm>
          <a:off x="0" y="0"/>
          <a:ext cx="0" cy="0"/>
          <a:chOff x="0" y="0"/>
          <a:chExt cx="0" cy="0"/>
        </a:xfrm>
      </p:grpSpPr>
      <p:sp>
        <p:nvSpPr>
          <p:cNvPr id="6" name="TextBox 5"/>
          <p:cNvSpPr txBox="1"/>
          <p:nvPr userDrawn="1"/>
        </p:nvSpPr>
        <p:spPr>
          <a:xfrm>
            <a:off x="923290" y="5282109"/>
            <a:ext cx="8220710" cy="1569660"/>
          </a:xfrm>
          <a:prstGeom prst="rect">
            <a:avLst/>
          </a:prstGeom>
          <a:noFill/>
        </p:spPr>
        <p:txBody>
          <a:bodyPr wrap="square" rtlCol="0">
            <a:spAutoFit/>
          </a:bodyPr>
          <a:lstStyle/>
          <a:p>
            <a:r>
              <a:rPr lang="en-US" sz="1200" i="1" kern="1200" dirty="0" smtClean="0">
                <a:solidFill>
                  <a:schemeClr val="tx1"/>
                </a:solidFill>
                <a:effectLst/>
                <a:latin typeface="+mn-lt"/>
                <a:ea typeface="+mn-ea"/>
                <a:cs typeface="+mn-cs"/>
              </a:rPr>
              <a:t>Maine State Housing Authority (“MaineHousing”) does not discriminate on the basis of race, color, religion, sex, sexual orientation, gender identity or expression, marital status, national origin, ancestry, physical or mental disability, age, familial status or receipt of public assistance in the admission or access to</a:t>
            </a:r>
            <a:r>
              <a:rPr lang="en-US" sz="1200" i="1" kern="1200" baseline="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or treatment in its programs and activities.  In employment, MaineHousing does not discriminate on the basis of race, color, religion, sex, sexual orientation, gender identity or expression, national origin, ancestry, age, physical or mental disability or genetic information.  MaineHousing will provide appropriate</a:t>
            </a:r>
            <a:r>
              <a:rPr lang="en-US" sz="1200" i="1" kern="1200" baseline="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communication auxiliary aids and services upon sufficient notice.  MaineHousing will also provide this document in alternative formats upon sufficient notice. MaineHousing has designated the following person responsible for coordinating compliance with applicable federal and state nondiscrimination requirements and addressing grievances: Louise Patenaude, Maine State Housing Authority, 353 Water Street, Augusta, Maine 04330-4633, Telephone Number 1-800-452-4668 (voice in state only), (207) 626-4600 (voice) or Maine Relay 711.</a:t>
            </a:r>
            <a:endParaRPr lang="en-US" sz="1200" kern="1200" dirty="0">
              <a:solidFill>
                <a:schemeClr val="tx1"/>
              </a:solidFill>
              <a:effectLst/>
              <a:latin typeface="+mn-lt"/>
              <a:ea typeface="+mn-ea"/>
              <a:cs typeface="+mn-cs"/>
            </a:endParaRPr>
          </a:p>
        </p:txBody>
      </p:sp>
      <p:sp>
        <p:nvSpPr>
          <p:cNvPr id="8" name="TextBox 7"/>
          <p:cNvSpPr txBox="1"/>
          <p:nvPr userDrawn="1"/>
        </p:nvSpPr>
        <p:spPr>
          <a:xfrm>
            <a:off x="914400" y="1384825"/>
            <a:ext cx="7315200" cy="707886"/>
          </a:xfrm>
          <a:prstGeom prst="rect">
            <a:avLst/>
          </a:prstGeom>
          <a:noFill/>
        </p:spPr>
        <p:txBody>
          <a:bodyPr wrap="square" rtlCol="0">
            <a:spAutoFit/>
          </a:bodyPr>
          <a:lstStyle/>
          <a:p>
            <a:pPr algn="ctr"/>
            <a:r>
              <a:rPr lang="en-US" sz="4000" dirty="0" smtClean="0">
                <a:latin typeface="+mj-lt"/>
              </a:rPr>
              <a:t>Questions:</a:t>
            </a:r>
            <a:endParaRPr lang="en-US" sz="4000" dirty="0">
              <a:latin typeface="+mj-lt"/>
            </a:endParaRPr>
          </a:p>
        </p:txBody>
      </p:sp>
      <p:sp>
        <p:nvSpPr>
          <p:cNvPr id="18" name="Text Placeholder 15"/>
          <p:cNvSpPr>
            <a:spLocks noGrp="1"/>
          </p:cNvSpPr>
          <p:nvPr>
            <p:ph type="body" sz="quarter" idx="13" hasCustomPrompt="1"/>
          </p:nvPr>
        </p:nvSpPr>
        <p:spPr>
          <a:xfrm>
            <a:off x="948004" y="2517443"/>
            <a:ext cx="7315200" cy="457200"/>
          </a:xfrm>
        </p:spPr>
        <p:txBody>
          <a:bodyPr anchor="ctr">
            <a:normAutofit/>
          </a:bodyPr>
          <a:lstStyle>
            <a:lvl1pPr marL="0" indent="0" algn="ctr">
              <a:buNone/>
              <a:defRPr sz="18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Name of Speaker</a:t>
            </a:r>
          </a:p>
        </p:txBody>
      </p:sp>
      <p:sp>
        <p:nvSpPr>
          <p:cNvPr id="19" name="Text Placeholder 19"/>
          <p:cNvSpPr>
            <a:spLocks noGrp="1"/>
          </p:cNvSpPr>
          <p:nvPr>
            <p:ph type="body" sz="quarter" idx="15" hasCustomPrompt="1"/>
          </p:nvPr>
        </p:nvSpPr>
        <p:spPr>
          <a:xfrm>
            <a:off x="948004" y="2981798"/>
            <a:ext cx="7315200" cy="457200"/>
          </a:xfrm>
        </p:spPr>
        <p:txBody>
          <a:bodyPr anchor="ctr">
            <a:normAutofit/>
          </a:bodyPr>
          <a:lstStyle>
            <a:lvl1pPr marL="0" indent="0" algn="ctr">
              <a:buNone/>
              <a:defRPr sz="1800" i="1" baseline="0"/>
            </a:lvl1pPr>
          </a:lstStyle>
          <a:p>
            <a:pPr lvl="0"/>
            <a:r>
              <a:rPr lang="en-US" dirty="0" smtClean="0"/>
              <a:t>Title of Speaker</a:t>
            </a:r>
            <a:endParaRPr lang="en-US" dirty="0"/>
          </a:p>
        </p:txBody>
      </p:sp>
      <p:sp>
        <p:nvSpPr>
          <p:cNvPr id="20" name="Text Placeholder 21"/>
          <p:cNvSpPr>
            <a:spLocks noGrp="1"/>
          </p:cNvSpPr>
          <p:nvPr>
            <p:ph type="body" sz="quarter" idx="16" hasCustomPrompt="1"/>
          </p:nvPr>
        </p:nvSpPr>
        <p:spPr>
          <a:xfrm>
            <a:off x="948004" y="3438998"/>
            <a:ext cx="7315200" cy="457200"/>
          </a:xfrm>
        </p:spPr>
        <p:txBody>
          <a:bodyPr anchor="ctr">
            <a:noAutofit/>
          </a:bodyPr>
          <a:lstStyle>
            <a:lvl1pPr marL="0" indent="0" algn="ctr">
              <a:buNone/>
              <a:defRPr sz="1800" i="0"/>
            </a:lvl1pPr>
          </a:lstStyle>
          <a:p>
            <a:pPr lvl="0"/>
            <a:r>
              <a:rPr lang="en-US" dirty="0" smtClean="0"/>
              <a:t>Phone Number</a:t>
            </a:r>
            <a:endParaRPr lang="en-US" dirty="0"/>
          </a:p>
        </p:txBody>
      </p:sp>
      <p:sp>
        <p:nvSpPr>
          <p:cNvPr id="22" name="Text Placeholder 21"/>
          <p:cNvSpPr>
            <a:spLocks noGrp="1"/>
          </p:cNvSpPr>
          <p:nvPr>
            <p:ph type="body" sz="quarter" idx="17" hasCustomPrompt="1"/>
          </p:nvPr>
        </p:nvSpPr>
        <p:spPr>
          <a:xfrm>
            <a:off x="948004" y="3903354"/>
            <a:ext cx="7315200" cy="457200"/>
          </a:xfrm>
        </p:spPr>
        <p:txBody>
          <a:bodyPr anchor="ctr">
            <a:noAutofit/>
          </a:bodyPr>
          <a:lstStyle>
            <a:lvl1pPr marL="0" indent="0" algn="ctr">
              <a:buNone/>
              <a:defRPr sz="1800" i="0"/>
            </a:lvl1pPr>
          </a:lstStyle>
          <a:p>
            <a:pPr lvl="0"/>
            <a:r>
              <a:rPr lang="en-US" dirty="0" smtClean="0"/>
              <a:t>email</a:t>
            </a:r>
            <a:endParaRPr lang="en-US" dirty="0"/>
          </a:p>
        </p:txBody>
      </p:sp>
      <p:pic>
        <p:nvPicPr>
          <p:cNvPr id="10" name="Picture 9"/>
          <p:cNvPicPr>
            <a:picLocks noChangeAspect="1"/>
          </p:cNvPicPr>
          <p:nvPr userDrawn="1"/>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2066544" y="282891"/>
            <a:ext cx="5010912" cy="984435"/>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126" y="5609739"/>
            <a:ext cx="854699" cy="914400"/>
          </a:xfrm>
          <a:prstGeom prst="rect">
            <a:avLst/>
          </a:prstGeom>
        </p:spPr>
      </p:pic>
    </p:spTree>
    <p:extLst>
      <p:ext uri="{BB962C8B-B14F-4D97-AF65-F5344CB8AC3E}">
        <p14:creationId xmlns:p14="http://schemas.microsoft.com/office/powerpoint/2010/main" val="123686014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716371"/>
            <a:ext cx="7315200" cy="1828800"/>
          </a:xfrm>
        </p:spPr>
        <p:txBody>
          <a:bodyPr anchor="ctr">
            <a:normAutofit/>
          </a:bodyPr>
          <a:lstStyle>
            <a:lvl1pPr algn="l">
              <a:defRPr sz="4400"/>
            </a:lvl1pPr>
          </a:lstStyle>
          <a:p>
            <a:r>
              <a:rPr lang="en-US" dirty="0" smtClean="0"/>
              <a:t>Click to edit Master title style</a:t>
            </a:r>
            <a:endParaRPr lang="en-US" dirty="0"/>
          </a:p>
        </p:txBody>
      </p:sp>
      <p:sp>
        <p:nvSpPr>
          <p:cNvPr id="10" name="Text Placeholder 15"/>
          <p:cNvSpPr>
            <a:spLocks noGrp="1"/>
          </p:cNvSpPr>
          <p:nvPr>
            <p:ph type="body" sz="quarter" idx="13" hasCustomPrompt="1"/>
          </p:nvPr>
        </p:nvSpPr>
        <p:spPr>
          <a:xfrm>
            <a:off x="4038600" y="3324860"/>
            <a:ext cx="4191000" cy="381000"/>
          </a:xfrm>
        </p:spPr>
        <p:txBody>
          <a:bodyPr anchor="ctr">
            <a:normAutofit/>
          </a:bodyPr>
          <a:lstStyle>
            <a:lvl1pPr marL="0" indent="0">
              <a:buNone/>
              <a:defRPr sz="16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Name of Speaker</a:t>
            </a:r>
          </a:p>
        </p:txBody>
      </p:sp>
      <p:sp>
        <p:nvSpPr>
          <p:cNvPr id="12" name="Text Placeholder 19"/>
          <p:cNvSpPr>
            <a:spLocks noGrp="1"/>
          </p:cNvSpPr>
          <p:nvPr>
            <p:ph type="body" sz="quarter" idx="15" hasCustomPrompt="1"/>
          </p:nvPr>
        </p:nvSpPr>
        <p:spPr>
          <a:xfrm>
            <a:off x="4038600" y="3705860"/>
            <a:ext cx="4191000" cy="381000"/>
          </a:xfrm>
        </p:spPr>
        <p:txBody>
          <a:bodyPr anchor="ctr">
            <a:normAutofit/>
          </a:bodyPr>
          <a:lstStyle>
            <a:lvl1pPr marL="0" indent="0">
              <a:buNone/>
              <a:defRPr sz="1600" i="1" baseline="0"/>
            </a:lvl1pPr>
          </a:lstStyle>
          <a:p>
            <a:pPr lvl="0"/>
            <a:r>
              <a:rPr lang="en-US" dirty="0" smtClean="0"/>
              <a:t>Title of Speaker</a:t>
            </a:r>
            <a:endParaRPr lang="en-US" dirty="0"/>
          </a:p>
        </p:txBody>
      </p:sp>
      <p:sp>
        <p:nvSpPr>
          <p:cNvPr id="13" name="Text Placeholder 21"/>
          <p:cNvSpPr>
            <a:spLocks noGrp="1"/>
          </p:cNvSpPr>
          <p:nvPr>
            <p:ph type="body" sz="quarter" idx="16" hasCustomPrompt="1"/>
          </p:nvPr>
        </p:nvSpPr>
        <p:spPr>
          <a:xfrm>
            <a:off x="4038600" y="4086860"/>
            <a:ext cx="4191000" cy="304800"/>
          </a:xfrm>
        </p:spPr>
        <p:txBody>
          <a:bodyPr anchor="ctr">
            <a:noAutofit/>
          </a:bodyPr>
          <a:lstStyle>
            <a:lvl1pPr marL="0" indent="0">
              <a:buNone/>
              <a:defRPr sz="1600" i="1"/>
            </a:lvl1pPr>
          </a:lstStyle>
          <a:p>
            <a:pPr lvl="0"/>
            <a:r>
              <a:rPr lang="en-US" dirty="0" smtClean="0"/>
              <a:t>Date</a:t>
            </a:r>
            <a:endParaRPr lang="en-US" dirty="0"/>
          </a:p>
        </p:txBody>
      </p:sp>
      <p:sp>
        <p:nvSpPr>
          <p:cNvPr id="9" name="TextBox 8"/>
          <p:cNvSpPr txBox="1"/>
          <p:nvPr userDrawn="1"/>
        </p:nvSpPr>
        <p:spPr>
          <a:xfrm>
            <a:off x="4041648" y="2955138"/>
            <a:ext cx="4187952" cy="369332"/>
          </a:xfrm>
          <a:prstGeom prst="rect">
            <a:avLst/>
          </a:prstGeom>
          <a:noFill/>
        </p:spPr>
        <p:txBody>
          <a:bodyPr wrap="square" rtlCol="0" anchor="ctr">
            <a:spAutoFit/>
          </a:bodyPr>
          <a:lstStyle/>
          <a:p>
            <a:pPr algn="l"/>
            <a:r>
              <a:rPr lang="en-US" sz="1800" i="1" dirty="0" smtClean="0">
                <a:latin typeface="+mj-lt"/>
              </a:rPr>
              <a:t>Presented by</a:t>
            </a:r>
            <a:r>
              <a:rPr lang="en-US" sz="1800" dirty="0" smtClean="0">
                <a:latin typeface="+mj-lt"/>
              </a:rPr>
              <a:t>:</a:t>
            </a:r>
            <a:endParaRPr lang="en-US" sz="1800" dirty="0">
              <a:latin typeface="+mj-lt"/>
            </a:endParaRP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b="24888"/>
          <a:stretch/>
        </p:blipFill>
        <p:spPr>
          <a:xfrm>
            <a:off x="0" y="4433894"/>
            <a:ext cx="9144000" cy="2424106"/>
          </a:xfrm>
          <a:prstGeom prst="rect">
            <a:avLst/>
          </a:prstGeom>
        </p:spPr>
      </p:pic>
      <p:sp>
        <p:nvSpPr>
          <p:cNvPr id="11" name="Rectangle 10"/>
          <p:cNvSpPr/>
          <p:nvPr userDrawn="1"/>
        </p:nvSpPr>
        <p:spPr>
          <a:xfrm>
            <a:off x="3731" y="0"/>
            <a:ext cx="9144000" cy="228600"/>
          </a:xfrm>
          <a:prstGeom prst="rect">
            <a:avLst/>
          </a:prstGeom>
          <a:solidFill>
            <a:srgbClr val="D25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1786323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66996"/>
            <a:ext cx="7315200" cy="1828800"/>
          </a:xfrm>
        </p:spPr>
        <p:txBody>
          <a:bodyPr anchor="b">
            <a:normAutofit/>
          </a:bodyPr>
          <a:lstStyle>
            <a:lvl1pPr algn="l">
              <a:defRPr sz="4400"/>
            </a:lvl1pPr>
          </a:lstStyle>
          <a:p>
            <a:r>
              <a:rPr lang="en-US" dirty="0" smtClean="0"/>
              <a:t>Click to edit Master title style</a:t>
            </a:r>
            <a:endParaRPr lang="en-US" dirty="0"/>
          </a:p>
        </p:txBody>
      </p:sp>
      <p:sp>
        <p:nvSpPr>
          <p:cNvPr id="3" name="Subtitle 2"/>
          <p:cNvSpPr>
            <a:spLocks noGrp="1"/>
          </p:cNvSpPr>
          <p:nvPr>
            <p:ph type="subTitle" idx="1"/>
          </p:nvPr>
        </p:nvSpPr>
        <p:spPr>
          <a:xfrm>
            <a:off x="914400" y="3039377"/>
            <a:ext cx="7315200" cy="9144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b="24888"/>
          <a:stretch/>
        </p:blipFill>
        <p:spPr>
          <a:xfrm>
            <a:off x="0" y="4433894"/>
            <a:ext cx="9144000" cy="2424106"/>
          </a:xfrm>
          <a:prstGeom prst="rect">
            <a:avLst/>
          </a:prstGeom>
        </p:spPr>
      </p:pic>
      <p:sp>
        <p:nvSpPr>
          <p:cNvPr id="6" name="Rectangle 5"/>
          <p:cNvSpPr/>
          <p:nvPr userDrawn="1"/>
        </p:nvSpPr>
        <p:spPr>
          <a:xfrm>
            <a:off x="3731" y="0"/>
            <a:ext cx="9144000" cy="228600"/>
          </a:xfrm>
          <a:prstGeom prst="rect">
            <a:avLst/>
          </a:prstGeom>
          <a:solidFill>
            <a:srgbClr val="D25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77543235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8318" y="1825627"/>
            <a:ext cx="7886700"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t>5/31/2018</a:t>
            </a:r>
            <a:endParaRPr lang="en-US"/>
          </a:p>
        </p:txBody>
      </p:sp>
      <p:sp>
        <p:nvSpPr>
          <p:cNvPr id="5" name="Footer Placeholder 4"/>
          <p:cNvSpPr>
            <a:spLocks noGrp="1"/>
          </p:cNvSpPr>
          <p:nvPr>
            <p:ph type="ftr" sz="quarter" idx="11"/>
          </p:nvPr>
        </p:nvSpPr>
        <p:spPr/>
        <p:txBody>
          <a:bodyPr/>
          <a:lstStyle/>
          <a:p>
            <a:r>
              <a:rPr lang="en-US" smtClean="0"/>
              <a:t>Home Accessibility &amp; Safety  Modification Programs</a:t>
            </a:r>
            <a:endParaRPr lang="en-US"/>
          </a:p>
        </p:txBody>
      </p:sp>
      <p:sp>
        <p:nvSpPr>
          <p:cNvPr id="6" name="Slide Number Placeholder 5"/>
          <p:cNvSpPr>
            <a:spLocks noGrp="1"/>
          </p:cNvSpPr>
          <p:nvPr>
            <p:ph type="sldNum" sz="quarter" idx="12"/>
          </p:nvPr>
        </p:nvSpPr>
        <p:spPr>
          <a:xfrm>
            <a:off x="6437618" y="6446837"/>
            <a:ext cx="2057400" cy="365125"/>
          </a:xfrm>
        </p:spPr>
        <p:txBody>
          <a:bodyPr/>
          <a:lstStyle/>
          <a:p>
            <a:fld id="{98673AA5-DAE5-44C3-B896-1A170E89F911}" type="slidenum">
              <a:rPr lang="en-US" smtClean="0"/>
              <a:t>‹#›</a:t>
            </a:fld>
            <a:endParaRPr lang="en-US"/>
          </a:p>
        </p:txBody>
      </p:sp>
      <p:sp>
        <p:nvSpPr>
          <p:cNvPr id="10" name="Rectangle 9"/>
          <p:cNvSpPr/>
          <p:nvPr userDrawn="1"/>
        </p:nvSpPr>
        <p:spPr>
          <a:xfrm>
            <a:off x="0" y="6398907"/>
            <a:ext cx="9144000" cy="457200"/>
          </a:xfrm>
          <a:prstGeom prst="rect">
            <a:avLst/>
          </a:prstGeom>
          <a:solidFill>
            <a:srgbClr val="D25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p:cNvPicPr>
            <a:picLocks noChangeAspect="1"/>
          </p:cNvPicPr>
          <p:nvPr userDrawn="1"/>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91440" y="6446837"/>
            <a:ext cx="1865376" cy="366469"/>
          </a:xfrm>
          <a:prstGeom prst="rect">
            <a:avLst/>
          </a:prstGeom>
        </p:spPr>
      </p:pic>
      <p:sp>
        <p:nvSpPr>
          <p:cNvPr id="11" name="Rectangle 10"/>
          <p:cNvSpPr/>
          <p:nvPr userDrawn="1"/>
        </p:nvSpPr>
        <p:spPr>
          <a:xfrm>
            <a:off x="3731" y="0"/>
            <a:ext cx="9144000" cy="228600"/>
          </a:xfrm>
          <a:prstGeom prst="rect">
            <a:avLst/>
          </a:prstGeom>
          <a:solidFill>
            <a:srgbClr val="D25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93180661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5/31/2018</a:t>
            </a:r>
            <a:endParaRPr lang="en-US"/>
          </a:p>
        </p:txBody>
      </p:sp>
      <p:sp>
        <p:nvSpPr>
          <p:cNvPr id="5" name="Footer Placeholder 4"/>
          <p:cNvSpPr>
            <a:spLocks noGrp="1"/>
          </p:cNvSpPr>
          <p:nvPr>
            <p:ph type="ftr" sz="quarter" idx="11"/>
          </p:nvPr>
        </p:nvSpPr>
        <p:spPr/>
        <p:txBody>
          <a:bodyPr/>
          <a:lstStyle/>
          <a:p>
            <a:r>
              <a:rPr lang="en-US" smtClean="0"/>
              <a:t>Home Accessibility &amp; Safety  Modification Programs</a:t>
            </a:r>
            <a:endParaRPr lang="en-US"/>
          </a:p>
        </p:txBody>
      </p:sp>
      <p:sp>
        <p:nvSpPr>
          <p:cNvPr id="6" name="Slide Number Placeholder 5"/>
          <p:cNvSpPr>
            <a:spLocks noGrp="1"/>
          </p:cNvSpPr>
          <p:nvPr>
            <p:ph type="sldNum" sz="quarter" idx="12"/>
          </p:nvPr>
        </p:nvSpPr>
        <p:spPr/>
        <p:txBody>
          <a:bodyPr/>
          <a:lstStyle/>
          <a:p>
            <a:fld id="{98673AA5-DAE5-44C3-B896-1A170E89F911}" type="slidenum">
              <a:rPr lang="en-US" smtClean="0"/>
              <a:t>‹#›</a:t>
            </a:fld>
            <a:endParaRPr lang="en-US"/>
          </a:p>
        </p:txBody>
      </p:sp>
      <p:sp>
        <p:nvSpPr>
          <p:cNvPr id="9" name="Rectangle 8"/>
          <p:cNvSpPr/>
          <p:nvPr userDrawn="1"/>
        </p:nvSpPr>
        <p:spPr>
          <a:xfrm>
            <a:off x="0" y="6400800"/>
            <a:ext cx="9144000" cy="457200"/>
          </a:xfrm>
          <a:prstGeom prst="rect">
            <a:avLst/>
          </a:prstGeom>
          <a:solidFill>
            <a:srgbClr val="D25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 name="Picture 9"/>
          <p:cNvPicPr>
            <a:picLocks noChangeAspect="1"/>
          </p:cNvPicPr>
          <p:nvPr userDrawn="1"/>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91440" y="6446837"/>
            <a:ext cx="1865376" cy="366469"/>
          </a:xfrm>
          <a:prstGeom prst="rect">
            <a:avLst/>
          </a:prstGeom>
        </p:spPr>
      </p:pic>
      <p:sp>
        <p:nvSpPr>
          <p:cNvPr id="12" name="Rectangle 11"/>
          <p:cNvSpPr/>
          <p:nvPr userDrawn="1"/>
        </p:nvSpPr>
        <p:spPr>
          <a:xfrm>
            <a:off x="3731" y="0"/>
            <a:ext cx="9144000" cy="228600"/>
          </a:xfrm>
          <a:prstGeom prst="rect">
            <a:avLst/>
          </a:prstGeom>
          <a:solidFill>
            <a:srgbClr val="D25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6024663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5/31/2018</a:t>
            </a:r>
            <a:endParaRPr lang="en-US"/>
          </a:p>
        </p:txBody>
      </p:sp>
      <p:sp>
        <p:nvSpPr>
          <p:cNvPr id="6" name="Footer Placeholder 5"/>
          <p:cNvSpPr>
            <a:spLocks noGrp="1"/>
          </p:cNvSpPr>
          <p:nvPr>
            <p:ph type="ftr" sz="quarter" idx="11"/>
          </p:nvPr>
        </p:nvSpPr>
        <p:spPr/>
        <p:txBody>
          <a:bodyPr/>
          <a:lstStyle/>
          <a:p>
            <a:r>
              <a:rPr lang="en-US" smtClean="0"/>
              <a:t>Home Accessibility &amp; Safety  Modification Programs</a:t>
            </a:r>
            <a:endParaRPr lang="en-US"/>
          </a:p>
        </p:txBody>
      </p:sp>
      <p:sp>
        <p:nvSpPr>
          <p:cNvPr id="7" name="Slide Number Placeholder 6"/>
          <p:cNvSpPr>
            <a:spLocks noGrp="1"/>
          </p:cNvSpPr>
          <p:nvPr>
            <p:ph type="sldNum" sz="quarter" idx="12"/>
          </p:nvPr>
        </p:nvSpPr>
        <p:spPr/>
        <p:txBody>
          <a:bodyPr/>
          <a:lstStyle/>
          <a:p>
            <a:fld id="{98673AA5-DAE5-44C3-B896-1A170E89F911}" type="slidenum">
              <a:rPr lang="en-US" smtClean="0"/>
              <a:t>‹#›</a:t>
            </a:fld>
            <a:endParaRPr lang="en-US"/>
          </a:p>
        </p:txBody>
      </p:sp>
      <p:sp>
        <p:nvSpPr>
          <p:cNvPr id="10" name="Rectangle 9"/>
          <p:cNvSpPr/>
          <p:nvPr userDrawn="1"/>
        </p:nvSpPr>
        <p:spPr>
          <a:xfrm>
            <a:off x="0" y="6400800"/>
            <a:ext cx="9144000" cy="457200"/>
          </a:xfrm>
          <a:prstGeom prst="rect">
            <a:avLst/>
          </a:prstGeom>
          <a:solidFill>
            <a:srgbClr val="D25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3" name="Picture 12"/>
          <p:cNvPicPr>
            <a:picLocks noChangeAspect="1"/>
          </p:cNvPicPr>
          <p:nvPr userDrawn="1"/>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91440" y="6446837"/>
            <a:ext cx="1865376" cy="366469"/>
          </a:xfrm>
          <a:prstGeom prst="rect">
            <a:avLst/>
          </a:prstGeom>
        </p:spPr>
      </p:pic>
      <p:sp>
        <p:nvSpPr>
          <p:cNvPr id="12" name="Rectangle 11"/>
          <p:cNvSpPr/>
          <p:nvPr userDrawn="1"/>
        </p:nvSpPr>
        <p:spPr>
          <a:xfrm>
            <a:off x="3731" y="0"/>
            <a:ext cx="9144000" cy="228600"/>
          </a:xfrm>
          <a:prstGeom prst="rect">
            <a:avLst/>
          </a:prstGeom>
          <a:solidFill>
            <a:srgbClr val="D25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67305756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lvl1pPr algn="ct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5/31/2018</a:t>
            </a:r>
            <a:endParaRPr lang="en-US"/>
          </a:p>
        </p:txBody>
      </p:sp>
      <p:sp>
        <p:nvSpPr>
          <p:cNvPr id="8" name="Footer Placeholder 7"/>
          <p:cNvSpPr>
            <a:spLocks noGrp="1"/>
          </p:cNvSpPr>
          <p:nvPr>
            <p:ph type="ftr" sz="quarter" idx="11"/>
          </p:nvPr>
        </p:nvSpPr>
        <p:spPr/>
        <p:txBody>
          <a:bodyPr/>
          <a:lstStyle/>
          <a:p>
            <a:r>
              <a:rPr lang="en-US" smtClean="0"/>
              <a:t>Home Accessibility &amp; Safety  Modification Programs</a:t>
            </a:r>
            <a:endParaRPr lang="en-US"/>
          </a:p>
        </p:txBody>
      </p:sp>
      <p:sp>
        <p:nvSpPr>
          <p:cNvPr id="9" name="Slide Number Placeholder 8"/>
          <p:cNvSpPr>
            <a:spLocks noGrp="1"/>
          </p:cNvSpPr>
          <p:nvPr>
            <p:ph type="sldNum" sz="quarter" idx="12"/>
          </p:nvPr>
        </p:nvSpPr>
        <p:spPr/>
        <p:txBody>
          <a:bodyPr/>
          <a:lstStyle/>
          <a:p>
            <a:fld id="{98673AA5-DAE5-44C3-B896-1A170E89F911}" type="slidenum">
              <a:rPr lang="en-US" smtClean="0"/>
              <a:t>‹#›</a:t>
            </a:fld>
            <a:endParaRPr lang="en-US"/>
          </a:p>
        </p:txBody>
      </p:sp>
      <p:sp>
        <p:nvSpPr>
          <p:cNvPr id="12" name="Rectangle 11"/>
          <p:cNvSpPr/>
          <p:nvPr userDrawn="1"/>
        </p:nvSpPr>
        <p:spPr>
          <a:xfrm>
            <a:off x="0" y="6400800"/>
            <a:ext cx="9144000" cy="457200"/>
          </a:xfrm>
          <a:prstGeom prst="rect">
            <a:avLst/>
          </a:prstGeom>
          <a:solidFill>
            <a:srgbClr val="D25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5" name="Picture 14"/>
          <p:cNvPicPr>
            <a:picLocks noChangeAspect="1"/>
          </p:cNvPicPr>
          <p:nvPr userDrawn="1"/>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91440" y="6446837"/>
            <a:ext cx="1865376" cy="366469"/>
          </a:xfrm>
          <a:prstGeom prst="rect">
            <a:avLst/>
          </a:prstGeom>
        </p:spPr>
      </p:pic>
      <p:sp>
        <p:nvSpPr>
          <p:cNvPr id="14" name="Rectangle 13"/>
          <p:cNvSpPr/>
          <p:nvPr userDrawn="1"/>
        </p:nvSpPr>
        <p:spPr>
          <a:xfrm>
            <a:off x="3731" y="0"/>
            <a:ext cx="9144000" cy="228600"/>
          </a:xfrm>
          <a:prstGeom prst="rect">
            <a:avLst/>
          </a:prstGeom>
          <a:solidFill>
            <a:srgbClr val="D25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59833297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5/31/2018</a:t>
            </a:r>
            <a:endParaRPr lang="en-US"/>
          </a:p>
        </p:txBody>
      </p:sp>
      <p:sp>
        <p:nvSpPr>
          <p:cNvPr id="4" name="Footer Placeholder 3"/>
          <p:cNvSpPr>
            <a:spLocks noGrp="1"/>
          </p:cNvSpPr>
          <p:nvPr>
            <p:ph type="ftr" sz="quarter" idx="11"/>
          </p:nvPr>
        </p:nvSpPr>
        <p:spPr/>
        <p:txBody>
          <a:bodyPr/>
          <a:lstStyle/>
          <a:p>
            <a:r>
              <a:rPr lang="en-US" smtClean="0"/>
              <a:t>Home Accessibility &amp; Safety  Modification Programs</a:t>
            </a:r>
            <a:endParaRPr lang="en-US"/>
          </a:p>
        </p:txBody>
      </p:sp>
      <p:sp>
        <p:nvSpPr>
          <p:cNvPr id="5" name="Slide Number Placeholder 4"/>
          <p:cNvSpPr>
            <a:spLocks noGrp="1"/>
          </p:cNvSpPr>
          <p:nvPr>
            <p:ph type="sldNum" sz="quarter" idx="12"/>
          </p:nvPr>
        </p:nvSpPr>
        <p:spPr/>
        <p:txBody>
          <a:bodyPr/>
          <a:lstStyle/>
          <a:p>
            <a:fld id="{98673AA5-DAE5-44C3-B896-1A170E89F911}" type="slidenum">
              <a:rPr lang="en-US" smtClean="0"/>
              <a:t>‹#›</a:t>
            </a:fld>
            <a:endParaRPr lang="en-US"/>
          </a:p>
        </p:txBody>
      </p:sp>
      <p:sp>
        <p:nvSpPr>
          <p:cNvPr id="8" name="Rectangle 7"/>
          <p:cNvSpPr/>
          <p:nvPr userDrawn="1"/>
        </p:nvSpPr>
        <p:spPr>
          <a:xfrm>
            <a:off x="0" y="6400800"/>
            <a:ext cx="9144000" cy="457200"/>
          </a:xfrm>
          <a:prstGeom prst="rect">
            <a:avLst/>
          </a:prstGeom>
          <a:solidFill>
            <a:srgbClr val="D25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 name="Picture 10"/>
          <p:cNvPicPr>
            <a:picLocks noChangeAspect="1"/>
          </p:cNvPicPr>
          <p:nvPr userDrawn="1"/>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91440" y="6446837"/>
            <a:ext cx="1865376" cy="366469"/>
          </a:xfrm>
          <a:prstGeom prst="rect">
            <a:avLst/>
          </a:prstGeom>
        </p:spPr>
      </p:pic>
      <p:sp>
        <p:nvSpPr>
          <p:cNvPr id="10" name="Rectangle 9"/>
          <p:cNvSpPr/>
          <p:nvPr userDrawn="1"/>
        </p:nvSpPr>
        <p:spPr>
          <a:xfrm>
            <a:off x="3731" y="0"/>
            <a:ext cx="9144000" cy="228600"/>
          </a:xfrm>
          <a:prstGeom prst="rect">
            <a:avLst/>
          </a:prstGeom>
          <a:solidFill>
            <a:srgbClr val="D25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4869263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5/31/2018</a:t>
            </a:r>
            <a:endParaRPr lang="en-US"/>
          </a:p>
        </p:txBody>
      </p:sp>
      <p:sp>
        <p:nvSpPr>
          <p:cNvPr id="3" name="Footer Placeholder 2"/>
          <p:cNvSpPr>
            <a:spLocks noGrp="1"/>
          </p:cNvSpPr>
          <p:nvPr>
            <p:ph type="ftr" sz="quarter" idx="11"/>
          </p:nvPr>
        </p:nvSpPr>
        <p:spPr/>
        <p:txBody>
          <a:bodyPr/>
          <a:lstStyle/>
          <a:p>
            <a:r>
              <a:rPr lang="en-US" smtClean="0"/>
              <a:t>Home Accessibility &amp; Safety  Modification Programs</a:t>
            </a:r>
            <a:endParaRPr lang="en-US"/>
          </a:p>
        </p:txBody>
      </p:sp>
      <p:sp>
        <p:nvSpPr>
          <p:cNvPr id="4" name="Slide Number Placeholder 3"/>
          <p:cNvSpPr>
            <a:spLocks noGrp="1"/>
          </p:cNvSpPr>
          <p:nvPr>
            <p:ph type="sldNum" sz="quarter" idx="12"/>
          </p:nvPr>
        </p:nvSpPr>
        <p:spPr/>
        <p:txBody>
          <a:bodyPr/>
          <a:lstStyle/>
          <a:p>
            <a:fld id="{98673AA5-DAE5-44C3-B896-1A170E89F911}" type="slidenum">
              <a:rPr lang="en-US" smtClean="0"/>
              <a:t>‹#›</a:t>
            </a:fld>
            <a:endParaRPr lang="en-US"/>
          </a:p>
        </p:txBody>
      </p:sp>
      <p:sp>
        <p:nvSpPr>
          <p:cNvPr id="7" name="Rectangle 6"/>
          <p:cNvSpPr/>
          <p:nvPr userDrawn="1"/>
        </p:nvSpPr>
        <p:spPr>
          <a:xfrm>
            <a:off x="0" y="6400800"/>
            <a:ext cx="9144000" cy="457200"/>
          </a:xfrm>
          <a:prstGeom prst="rect">
            <a:avLst/>
          </a:prstGeom>
          <a:solidFill>
            <a:srgbClr val="D25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 name="Picture 9"/>
          <p:cNvPicPr>
            <a:picLocks noChangeAspect="1"/>
          </p:cNvPicPr>
          <p:nvPr userDrawn="1"/>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91440" y="6446837"/>
            <a:ext cx="1865376" cy="366469"/>
          </a:xfrm>
          <a:prstGeom prst="rect">
            <a:avLst/>
          </a:prstGeom>
        </p:spPr>
      </p:pic>
      <p:sp>
        <p:nvSpPr>
          <p:cNvPr id="9" name="Rectangle 8"/>
          <p:cNvSpPr/>
          <p:nvPr userDrawn="1"/>
        </p:nvSpPr>
        <p:spPr>
          <a:xfrm>
            <a:off x="3731" y="0"/>
            <a:ext cx="9144000" cy="228600"/>
          </a:xfrm>
          <a:prstGeom prst="rect">
            <a:avLst/>
          </a:prstGeom>
          <a:solidFill>
            <a:srgbClr val="D25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61632319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bg>
      <p:bgPr>
        <a:solidFill>
          <a:srgbClr val="4E4D6C"/>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66996"/>
            <a:ext cx="7315200" cy="1828800"/>
          </a:xfrm>
        </p:spPr>
        <p:txBody>
          <a:bodyPr anchor="b">
            <a:normAutofit/>
          </a:bodyPr>
          <a:lstStyle>
            <a:lvl1pPr algn="l">
              <a:defRPr sz="44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14400" y="3039377"/>
            <a:ext cx="7315200" cy="9144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1825" r="408" b="25077"/>
          <a:stretch/>
        </p:blipFill>
        <p:spPr>
          <a:xfrm>
            <a:off x="0" y="4384790"/>
            <a:ext cx="9144000" cy="2473210"/>
          </a:xfrm>
          <a:prstGeom prst="rect">
            <a:avLst/>
          </a:prstGeom>
        </p:spPr>
      </p:pic>
    </p:spTree>
    <p:extLst>
      <p:ext uri="{BB962C8B-B14F-4D97-AF65-F5344CB8AC3E}">
        <p14:creationId xmlns:p14="http://schemas.microsoft.com/office/powerpoint/2010/main" val="294098344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5/31/2018</a:t>
            </a:r>
            <a:endParaRPr lang="en-US"/>
          </a:p>
        </p:txBody>
      </p:sp>
      <p:sp>
        <p:nvSpPr>
          <p:cNvPr id="6" name="Footer Placeholder 5"/>
          <p:cNvSpPr>
            <a:spLocks noGrp="1"/>
          </p:cNvSpPr>
          <p:nvPr>
            <p:ph type="ftr" sz="quarter" idx="11"/>
          </p:nvPr>
        </p:nvSpPr>
        <p:spPr/>
        <p:txBody>
          <a:bodyPr/>
          <a:lstStyle/>
          <a:p>
            <a:r>
              <a:rPr lang="en-US" smtClean="0"/>
              <a:t>Home Accessibility &amp; Safety  Modification Programs</a:t>
            </a:r>
            <a:endParaRPr lang="en-US"/>
          </a:p>
        </p:txBody>
      </p:sp>
      <p:sp>
        <p:nvSpPr>
          <p:cNvPr id="7" name="Slide Number Placeholder 6"/>
          <p:cNvSpPr>
            <a:spLocks noGrp="1"/>
          </p:cNvSpPr>
          <p:nvPr>
            <p:ph type="sldNum" sz="quarter" idx="12"/>
          </p:nvPr>
        </p:nvSpPr>
        <p:spPr/>
        <p:txBody>
          <a:bodyPr/>
          <a:lstStyle/>
          <a:p>
            <a:fld id="{98673AA5-DAE5-44C3-B896-1A170E89F911}" type="slidenum">
              <a:rPr lang="en-US" smtClean="0"/>
              <a:t>‹#›</a:t>
            </a:fld>
            <a:endParaRPr lang="en-US"/>
          </a:p>
        </p:txBody>
      </p:sp>
      <p:sp>
        <p:nvSpPr>
          <p:cNvPr id="10" name="Rectangle 9"/>
          <p:cNvSpPr/>
          <p:nvPr userDrawn="1"/>
        </p:nvSpPr>
        <p:spPr>
          <a:xfrm>
            <a:off x="0" y="6400800"/>
            <a:ext cx="9144000" cy="457200"/>
          </a:xfrm>
          <a:prstGeom prst="rect">
            <a:avLst/>
          </a:prstGeom>
          <a:solidFill>
            <a:srgbClr val="D25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3" name="Picture 12"/>
          <p:cNvPicPr>
            <a:picLocks noChangeAspect="1"/>
          </p:cNvPicPr>
          <p:nvPr userDrawn="1"/>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91440" y="6446837"/>
            <a:ext cx="1865376" cy="366469"/>
          </a:xfrm>
          <a:prstGeom prst="rect">
            <a:avLst/>
          </a:prstGeom>
        </p:spPr>
      </p:pic>
      <p:sp>
        <p:nvSpPr>
          <p:cNvPr id="12" name="Rectangle 11"/>
          <p:cNvSpPr/>
          <p:nvPr userDrawn="1"/>
        </p:nvSpPr>
        <p:spPr>
          <a:xfrm>
            <a:off x="3731" y="0"/>
            <a:ext cx="9144000" cy="228600"/>
          </a:xfrm>
          <a:prstGeom prst="rect">
            <a:avLst/>
          </a:prstGeom>
          <a:solidFill>
            <a:srgbClr val="D25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17810838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5/31/2018</a:t>
            </a:r>
            <a:endParaRPr lang="en-US"/>
          </a:p>
        </p:txBody>
      </p:sp>
      <p:sp>
        <p:nvSpPr>
          <p:cNvPr id="6" name="Footer Placeholder 5"/>
          <p:cNvSpPr>
            <a:spLocks noGrp="1"/>
          </p:cNvSpPr>
          <p:nvPr>
            <p:ph type="ftr" sz="quarter" idx="11"/>
          </p:nvPr>
        </p:nvSpPr>
        <p:spPr/>
        <p:txBody>
          <a:bodyPr/>
          <a:lstStyle/>
          <a:p>
            <a:r>
              <a:rPr lang="en-US" smtClean="0"/>
              <a:t>Home Accessibility &amp; Safety  Modification Programs</a:t>
            </a:r>
            <a:endParaRPr lang="en-US"/>
          </a:p>
        </p:txBody>
      </p:sp>
      <p:sp>
        <p:nvSpPr>
          <p:cNvPr id="7" name="Slide Number Placeholder 6"/>
          <p:cNvSpPr>
            <a:spLocks noGrp="1"/>
          </p:cNvSpPr>
          <p:nvPr>
            <p:ph type="sldNum" sz="quarter" idx="12"/>
          </p:nvPr>
        </p:nvSpPr>
        <p:spPr/>
        <p:txBody>
          <a:bodyPr/>
          <a:lstStyle/>
          <a:p>
            <a:fld id="{98673AA5-DAE5-44C3-B896-1A170E89F911}" type="slidenum">
              <a:rPr lang="en-US" smtClean="0"/>
              <a:t>‹#›</a:t>
            </a:fld>
            <a:endParaRPr lang="en-US"/>
          </a:p>
        </p:txBody>
      </p:sp>
      <p:sp>
        <p:nvSpPr>
          <p:cNvPr id="10" name="Rectangle 9"/>
          <p:cNvSpPr/>
          <p:nvPr userDrawn="1"/>
        </p:nvSpPr>
        <p:spPr>
          <a:xfrm>
            <a:off x="0" y="6400800"/>
            <a:ext cx="9144000" cy="457200"/>
          </a:xfrm>
          <a:prstGeom prst="rect">
            <a:avLst/>
          </a:prstGeom>
          <a:solidFill>
            <a:srgbClr val="D25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3" name="Picture 12"/>
          <p:cNvPicPr>
            <a:picLocks noChangeAspect="1"/>
          </p:cNvPicPr>
          <p:nvPr userDrawn="1"/>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91440" y="6446837"/>
            <a:ext cx="1865376" cy="366469"/>
          </a:xfrm>
          <a:prstGeom prst="rect">
            <a:avLst/>
          </a:prstGeom>
        </p:spPr>
      </p:pic>
      <p:sp>
        <p:nvSpPr>
          <p:cNvPr id="12" name="Rectangle 11"/>
          <p:cNvSpPr/>
          <p:nvPr userDrawn="1"/>
        </p:nvSpPr>
        <p:spPr>
          <a:xfrm>
            <a:off x="3731" y="0"/>
            <a:ext cx="9144000" cy="228600"/>
          </a:xfrm>
          <a:prstGeom prst="rect">
            <a:avLst/>
          </a:prstGeom>
          <a:solidFill>
            <a:srgbClr val="D25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64318366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Slide">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4434840"/>
            <a:ext cx="9144000" cy="2423160"/>
          </a:xfrm>
          <a:prstGeom prst="rect">
            <a:avLst/>
          </a:prstGeom>
          <a:solidFill>
            <a:srgbClr val="D25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TextBox 7"/>
          <p:cNvSpPr txBox="1"/>
          <p:nvPr userDrawn="1"/>
        </p:nvSpPr>
        <p:spPr>
          <a:xfrm>
            <a:off x="914400" y="1384825"/>
            <a:ext cx="7315200" cy="707886"/>
          </a:xfrm>
          <a:prstGeom prst="rect">
            <a:avLst/>
          </a:prstGeom>
          <a:noFill/>
        </p:spPr>
        <p:txBody>
          <a:bodyPr wrap="square" rtlCol="0">
            <a:spAutoFit/>
          </a:bodyPr>
          <a:lstStyle/>
          <a:p>
            <a:pPr algn="ctr"/>
            <a:r>
              <a:rPr lang="en-US" sz="4000" dirty="0" smtClean="0">
                <a:latin typeface="+mj-lt"/>
              </a:rPr>
              <a:t>Questions:</a:t>
            </a:r>
            <a:endParaRPr lang="en-US" sz="4000" dirty="0">
              <a:latin typeface="+mj-lt"/>
            </a:endParaRPr>
          </a:p>
        </p:txBody>
      </p:sp>
      <p:sp>
        <p:nvSpPr>
          <p:cNvPr id="18" name="Text Placeholder 15"/>
          <p:cNvSpPr>
            <a:spLocks noGrp="1"/>
          </p:cNvSpPr>
          <p:nvPr>
            <p:ph type="body" sz="quarter" idx="13" hasCustomPrompt="1"/>
          </p:nvPr>
        </p:nvSpPr>
        <p:spPr>
          <a:xfrm>
            <a:off x="948004" y="2517443"/>
            <a:ext cx="7315200" cy="457200"/>
          </a:xfrm>
        </p:spPr>
        <p:txBody>
          <a:bodyPr anchor="ctr">
            <a:normAutofit/>
          </a:bodyPr>
          <a:lstStyle>
            <a:lvl1pPr marL="0" indent="0" algn="ctr">
              <a:buNone/>
              <a:defRPr sz="18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Name of Speaker</a:t>
            </a:r>
          </a:p>
        </p:txBody>
      </p:sp>
      <p:sp>
        <p:nvSpPr>
          <p:cNvPr id="19" name="Text Placeholder 19"/>
          <p:cNvSpPr>
            <a:spLocks noGrp="1"/>
          </p:cNvSpPr>
          <p:nvPr>
            <p:ph type="body" sz="quarter" idx="15" hasCustomPrompt="1"/>
          </p:nvPr>
        </p:nvSpPr>
        <p:spPr>
          <a:xfrm>
            <a:off x="948004" y="2981798"/>
            <a:ext cx="7315200" cy="457200"/>
          </a:xfrm>
        </p:spPr>
        <p:txBody>
          <a:bodyPr anchor="ctr">
            <a:normAutofit/>
          </a:bodyPr>
          <a:lstStyle>
            <a:lvl1pPr marL="0" indent="0" algn="ctr">
              <a:buNone/>
              <a:defRPr sz="1800" i="1" baseline="0"/>
            </a:lvl1pPr>
          </a:lstStyle>
          <a:p>
            <a:pPr lvl="0"/>
            <a:r>
              <a:rPr lang="en-US" dirty="0" smtClean="0"/>
              <a:t>Title of Speaker</a:t>
            </a:r>
            <a:endParaRPr lang="en-US" dirty="0"/>
          </a:p>
        </p:txBody>
      </p:sp>
      <p:sp>
        <p:nvSpPr>
          <p:cNvPr id="20" name="Text Placeholder 21"/>
          <p:cNvSpPr>
            <a:spLocks noGrp="1"/>
          </p:cNvSpPr>
          <p:nvPr>
            <p:ph type="body" sz="quarter" idx="16" hasCustomPrompt="1"/>
          </p:nvPr>
        </p:nvSpPr>
        <p:spPr>
          <a:xfrm>
            <a:off x="948004" y="3438998"/>
            <a:ext cx="7315200" cy="457200"/>
          </a:xfrm>
        </p:spPr>
        <p:txBody>
          <a:bodyPr anchor="ctr">
            <a:noAutofit/>
          </a:bodyPr>
          <a:lstStyle>
            <a:lvl1pPr marL="0" indent="0" algn="ctr">
              <a:buNone/>
              <a:defRPr sz="1800" i="0"/>
            </a:lvl1pPr>
          </a:lstStyle>
          <a:p>
            <a:pPr lvl="0"/>
            <a:r>
              <a:rPr lang="en-US" dirty="0" smtClean="0"/>
              <a:t>Phone Number</a:t>
            </a:r>
            <a:endParaRPr lang="en-US" dirty="0"/>
          </a:p>
        </p:txBody>
      </p:sp>
      <p:sp>
        <p:nvSpPr>
          <p:cNvPr id="22" name="Text Placeholder 21"/>
          <p:cNvSpPr>
            <a:spLocks noGrp="1"/>
          </p:cNvSpPr>
          <p:nvPr>
            <p:ph type="body" sz="quarter" idx="17" hasCustomPrompt="1"/>
          </p:nvPr>
        </p:nvSpPr>
        <p:spPr>
          <a:xfrm>
            <a:off x="948004" y="3903354"/>
            <a:ext cx="7315200" cy="457200"/>
          </a:xfrm>
        </p:spPr>
        <p:txBody>
          <a:bodyPr anchor="ctr">
            <a:noAutofit/>
          </a:bodyPr>
          <a:lstStyle>
            <a:lvl1pPr marL="0" indent="0" algn="ctr">
              <a:buNone/>
              <a:defRPr sz="1800" i="0"/>
            </a:lvl1pPr>
          </a:lstStyle>
          <a:p>
            <a:pPr lvl="0"/>
            <a:r>
              <a:rPr lang="en-US" dirty="0" smtClean="0"/>
              <a:t>email</a:t>
            </a:r>
            <a:endParaRPr lang="en-US" dirty="0"/>
          </a:p>
        </p:txBody>
      </p:sp>
      <p:sp>
        <p:nvSpPr>
          <p:cNvPr id="11" name="TextBox 10"/>
          <p:cNvSpPr txBox="1"/>
          <p:nvPr userDrawn="1"/>
        </p:nvSpPr>
        <p:spPr>
          <a:xfrm>
            <a:off x="972718" y="4855359"/>
            <a:ext cx="8220710" cy="1569660"/>
          </a:xfrm>
          <a:prstGeom prst="rect">
            <a:avLst/>
          </a:prstGeom>
          <a:noFill/>
        </p:spPr>
        <p:txBody>
          <a:bodyPr wrap="square" rtlCol="0">
            <a:spAutoFit/>
          </a:bodyPr>
          <a:lstStyle/>
          <a:p>
            <a:r>
              <a:rPr lang="en-US" sz="1200" i="1" kern="1200" dirty="0" smtClean="0">
                <a:solidFill>
                  <a:schemeClr val="bg1"/>
                </a:solidFill>
                <a:effectLst/>
                <a:latin typeface="+mn-lt"/>
                <a:ea typeface="+mn-ea"/>
                <a:cs typeface="+mn-cs"/>
              </a:rPr>
              <a:t>Maine State Housing Authority (“MaineHousing”) does not discriminate on the basis of race, color, religion, sex, sexual orientation, gender identity or expression, marital status, national origin, ancestry, physical or mental disability, age, familial status or receipt of public assistance in the admission or access to</a:t>
            </a:r>
            <a:r>
              <a:rPr lang="en-US" sz="1200" i="1" kern="1200" baseline="0" dirty="0" smtClean="0">
                <a:solidFill>
                  <a:schemeClr val="bg1"/>
                </a:solidFill>
                <a:effectLst/>
                <a:latin typeface="+mn-lt"/>
                <a:ea typeface="+mn-ea"/>
                <a:cs typeface="+mn-cs"/>
              </a:rPr>
              <a:t> </a:t>
            </a:r>
            <a:r>
              <a:rPr lang="en-US" sz="1200" i="1" kern="1200" dirty="0" smtClean="0">
                <a:solidFill>
                  <a:schemeClr val="bg1"/>
                </a:solidFill>
                <a:effectLst/>
                <a:latin typeface="+mn-lt"/>
                <a:ea typeface="+mn-ea"/>
                <a:cs typeface="+mn-cs"/>
              </a:rPr>
              <a:t>or treatment in its programs and activities.  In employment, MaineHousing does not discriminate on the basis of race, color, religion, sex, sexual orientation, gender identity or expression, national origin, ancestry, age, physical or mental disability or genetic information.  MaineHousing will provide appropriate</a:t>
            </a:r>
            <a:r>
              <a:rPr lang="en-US" sz="1200" i="1" kern="1200" baseline="0" dirty="0" smtClean="0">
                <a:solidFill>
                  <a:schemeClr val="bg1"/>
                </a:solidFill>
                <a:effectLst/>
                <a:latin typeface="+mn-lt"/>
                <a:ea typeface="+mn-ea"/>
                <a:cs typeface="+mn-cs"/>
              </a:rPr>
              <a:t> </a:t>
            </a:r>
            <a:r>
              <a:rPr lang="en-US" sz="1200" i="1" kern="1200" dirty="0" smtClean="0">
                <a:solidFill>
                  <a:schemeClr val="bg1"/>
                </a:solidFill>
                <a:effectLst/>
                <a:latin typeface="+mn-lt"/>
                <a:ea typeface="+mn-ea"/>
                <a:cs typeface="+mn-cs"/>
              </a:rPr>
              <a:t>communication auxiliary aids and services upon sufficient notice.  MaineHousing will also provide this document in alternative formats upon sufficient notice. MaineHousing has designated the following person responsible for coordinating compliance with applicable federal and state nondiscrimination requirements and addressing grievances: Louise Patenaude, Maine State Housing Authority, 353 Water Street, Augusta, Maine 04330-4633, Telephone Number 1-800-452-4668 (voice in state only), (207) 626-4600 (voice) or Maine Relay 711.</a:t>
            </a:r>
            <a:endParaRPr lang="en-US" sz="1200" kern="1200" dirty="0">
              <a:solidFill>
                <a:schemeClr val="bg1"/>
              </a:solidFill>
              <a:effectLst/>
              <a:latin typeface="+mn-lt"/>
              <a:ea typeface="+mn-ea"/>
              <a:cs typeface="+mn-cs"/>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46212" y="302327"/>
            <a:ext cx="5010912" cy="984504"/>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210" y="5184626"/>
            <a:ext cx="854699" cy="914400"/>
          </a:xfrm>
          <a:prstGeom prst="rect">
            <a:avLst/>
          </a:prstGeom>
        </p:spPr>
      </p:pic>
      <p:sp>
        <p:nvSpPr>
          <p:cNvPr id="14" name="Rectangle 13"/>
          <p:cNvSpPr/>
          <p:nvPr userDrawn="1"/>
        </p:nvSpPr>
        <p:spPr>
          <a:xfrm>
            <a:off x="3731" y="0"/>
            <a:ext cx="9144000" cy="228600"/>
          </a:xfrm>
          <a:prstGeom prst="rect">
            <a:avLst/>
          </a:prstGeom>
          <a:solidFill>
            <a:srgbClr val="D25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77169773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716371"/>
            <a:ext cx="7315200" cy="1828800"/>
          </a:xfrm>
        </p:spPr>
        <p:txBody>
          <a:bodyPr anchor="ctr">
            <a:normAutofit/>
          </a:bodyPr>
          <a:lstStyle>
            <a:lvl1pPr algn="l">
              <a:defRPr sz="4400"/>
            </a:lvl1pPr>
          </a:lstStyle>
          <a:p>
            <a:r>
              <a:rPr lang="en-US" dirty="0" smtClean="0"/>
              <a:t>Click to edit Master title style</a:t>
            </a:r>
            <a:endParaRPr lang="en-US" dirty="0"/>
          </a:p>
        </p:txBody>
      </p:sp>
      <p:sp>
        <p:nvSpPr>
          <p:cNvPr id="10" name="Text Placeholder 15"/>
          <p:cNvSpPr>
            <a:spLocks noGrp="1"/>
          </p:cNvSpPr>
          <p:nvPr>
            <p:ph type="body" sz="quarter" idx="13" hasCustomPrompt="1"/>
          </p:nvPr>
        </p:nvSpPr>
        <p:spPr>
          <a:xfrm>
            <a:off x="4038600" y="3324860"/>
            <a:ext cx="4191000" cy="381000"/>
          </a:xfrm>
        </p:spPr>
        <p:txBody>
          <a:bodyPr anchor="ctr">
            <a:normAutofit/>
          </a:bodyPr>
          <a:lstStyle>
            <a:lvl1pPr marL="0" indent="0">
              <a:buNone/>
              <a:defRPr sz="16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Name of Speaker</a:t>
            </a:r>
          </a:p>
        </p:txBody>
      </p:sp>
      <p:sp>
        <p:nvSpPr>
          <p:cNvPr id="12" name="Text Placeholder 19"/>
          <p:cNvSpPr>
            <a:spLocks noGrp="1"/>
          </p:cNvSpPr>
          <p:nvPr>
            <p:ph type="body" sz="quarter" idx="15" hasCustomPrompt="1"/>
          </p:nvPr>
        </p:nvSpPr>
        <p:spPr>
          <a:xfrm>
            <a:off x="4038600" y="3705860"/>
            <a:ext cx="4191000" cy="381000"/>
          </a:xfrm>
        </p:spPr>
        <p:txBody>
          <a:bodyPr anchor="ctr">
            <a:normAutofit/>
          </a:bodyPr>
          <a:lstStyle>
            <a:lvl1pPr marL="0" indent="0">
              <a:buNone/>
              <a:defRPr sz="1600" i="1" baseline="0"/>
            </a:lvl1pPr>
          </a:lstStyle>
          <a:p>
            <a:pPr lvl="0"/>
            <a:r>
              <a:rPr lang="en-US" dirty="0" smtClean="0"/>
              <a:t>Title of Speaker</a:t>
            </a:r>
            <a:endParaRPr lang="en-US" dirty="0"/>
          </a:p>
        </p:txBody>
      </p:sp>
      <p:sp>
        <p:nvSpPr>
          <p:cNvPr id="13" name="Text Placeholder 21"/>
          <p:cNvSpPr>
            <a:spLocks noGrp="1"/>
          </p:cNvSpPr>
          <p:nvPr>
            <p:ph type="body" sz="quarter" idx="16" hasCustomPrompt="1"/>
          </p:nvPr>
        </p:nvSpPr>
        <p:spPr>
          <a:xfrm>
            <a:off x="4038600" y="4086860"/>
            <a:ext cx="4191000" cy="304800"/>
          </a:xfrm>
        </p:spPr>
        <p:txBody>
          <a:bodyPr anchor="ctr">
            <a:noAutofit/>
          </a:bodyPr>
          <a:lstStyle>
            <a:lvl1pPr marL="0" indent="0">
              <a:buNone/>
              <a:defRPr sz="1600" i="1"/>
            </a:lvl1pPr>
          </a:lstStyle>
          <a:p>
            <a:pPr lvl="0"/>
            <a:r>
              <a:rPr lang="en-US" dirty="0" smtClean="0"/>
              <a:t>Date</a:t>
            </a:r>
            <a:endParaRPr lang="en-US" dirty="0"/>
          </a:p>
        </p:txBody>
      </p:sp>
      <p:sp>
        <p:nvSpPr>
          <p:cNvPr id="9" name="TextBox 8"/>
          <p:cNvSpPr txBox="1"/>
          <p:nvPr userDrawn="1"/>
        </p:nvSpPr>
        <p:spPr>
          <a:xfrm>
            <a:off x="4041648" y="2955138"/>
            <a:ext cx="4187952" cy="369332"/>
          </a:xfrm>
          <a:prstGeom prst="rect">
            <a:avLst/>
          </a:prstGeom>
          <a:noFill/>
        </p:spPr>
        <p:txBody>
          <a:bodyPr wrap="square" rtlCol="0" anchor="ctr">
            <a:spAutoFit/>
          </a:bodyPr>
          <a:lstStyle/>
          <a:p>
            <a:pPr algn="l"/>
            <a:r>
              <a:rPr lang="en-US" sz="1800" i="1" dirty="0" smtClean="0">
                <a:latin typeface="+mj-lt"/>
              </a:rPr>
              <a:t>Presented by</a:t>
            </a:r>
            <a:r>
              <a:rPr lang="en-US" sz="1800" dirty="0" smtClean="0">
                <a:latin typeface="+mj-lt"/>
              </a:rPr>
              <a:t>:</a:t>
            </a:r>
            <a:endParaRPr lang="en-US" sz="1800" dirty="0">
              <a:latin typeface="+mj-lt"/>
            </a:endParaRPr>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5271"/>
          <a:stretch/>
        </p:blipFill>
        <p:spPr>
          <a:xfrm>
            <a:off x="0" y="4446258"/>
            <a:ext cx="9144000" cy="2411742"/>
          </a:xfrm>
          <a:prstGeom prst="rect">
            <a:avLst/>
          </a:prstGeom>
        </p:spPr>
      </p:pic>
      <p:sp>
        <p:nvSpPr>
          <p:cNvPr id="16" name="Rectangle 15"/>
          <p:cNvSpPr/>
          <p:nvPr userDrawn="1"/>
        </p:nvSpPr>
        <p:spPr>
          <a:xfrm>
            <a:off x="0" y="0"/>
            <a:ext cx="9144000" cy="228600"/>
          </a:xfrm>
          <a:prstGeom prst="rect">
            <a:avLst/>
          </a:prstGeom>
          <a:solidFill>
            <a:srgbClr val="B8BF33"/>
          </a:solidFill>
          <a:ln>
            <a:solidFill>
              <a:srgbClr val="4B4D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90845452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66996"/>
            <a:ext cx="7315200" cy="1828800"/>
          </a:xfrm>
        </p:spPr>
        <p:txBody>
          <a:bodyPr anchor="b">
            <a:normAutofit/>
          </a:bodyPr>
          <a:lstStyle>
            <a:lvl1pPr algn="l">
              <a:defRPr sz="4400"/>
            </a:lvl1pPr>
          </a:lstStyle>
          <a:p>
            <a:r>
              <a:rPr lang="en-US" dirty="0" smtClean="0"/>
              <a:t>Click to edit Master title style</a:t>
            </a:r>
            <a:endParaRPr lang="en-US" dirty="0"/>
          </a:p>
        </p:txBody>
      </p:sp>
      <p:sp>
        <p:nvSpPr>
          <p:cNvPr id="3" name="Subtitle 2"/>
          <p:cNvSpPr>
            <a:spLocks noGrp="1"/>
          </p:cNvSpPr>
          <p:nvPr>
            <p:ph type="subTitle" idx="1"/>
          </p:nvPr>
        </p:nvSpPr>
        <p:spPr>
          <a:xfrm>
            <a:off x="914400" y="3039377"/>
            <a:ext cx="7315200" cy="9144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25271"/>
          <a:stretch/>
        </p:blipFill>
        <p:spPr>
          <a:xfrm>
            <a:off x="0" y="4446258"/>
            <a:ext cx="9144000" cy="2411742"/>
          </a:xfrm>
          <a:prstGeom prst="rect">
            <a:avLst/>
          </a:prstGeom>
        </p:spPr>
      </p:pic>
      <p:sp>
        <p:nvSpPr>
          <p:cNvPr id="5" name="Rectangle 4"/>
          <p:cNvSpPr/>
          <p:nvPr userDrawn="1"/>
        </p:nvSpPr>
        <p:spPr>
          <a:xfrm>
            <a:off x="0" y="0"/>
            <a:ext cx="9144000" cy="228600"/>
          </a:xfrm>
          <a:prstGeom prst="rect">
            <a:avLst/>
          </a:prstGeom>
          <a:solidFill>
            <a:srgbClr val="B8BF33"/>
          </a:solidFill>
          <a:ln>
            <a:solidFill>
              <a:srgbClr val="4B4D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74022762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437618" y="6446837"/>
            <a:ext cx="2057400" cy="365125"/>
          </a:xfrm>
        </p:spPr>
        <p:txBody>
          <a:bodyPr/>
          <a:lstStyle/>
          <a:p>
            <a:fld id="{98673AA5-DAE5-44C3-B896-1A170E89F911}" type="slidenum">
              <a:rPr lang="en-US" smtClean="0"/>
              <a:t>‹#›</a:t>
            </a:fld>
            <a:endParaRPr lang="en-US" dirty="0"/>
          </a:p>
        </p:txBody>
      </p:sp>
      <p:sp>
        <p:nvSpPr>
          <p:cNvPr id="4" name="Date Placeholder 3"/>
          <p:cNvSpPr>
            <a:spLocks noGrp="1"/>
          </p:cNvSpPr>
          <p:nvPr>
            <p:ph type="dt" sz="half" idx="10"/>
          </p:nvPr>
        </p:nvSpPr>
        <p:spPr/>
        <p:txBody>
          <a:bodyPr/>
          <a:lstStyle/>
          <a:p>
            <a:r>
              <a:rPr lang="en-US" smtClean="0"/>
              <a:t>5/31/2018</a:t>
            </a:r>
            <a:endParaRPr lang="en-US" dirty="0"/>
          </a:p>
        </p:txBody>
      </p:sp>
      <p:sp>
        <p:nvSpPr>
          <p:cNvPr id="5" name="Footer Placeholder 4"/>
          <p:cNvSpPr>
            <a:spLocks noGrp="1"/>
          </p:cNvSpPr>
          <p:nvPr>
            <p:ph type="ftr" sz="quarter" idx="11"/>
          </p:nvPr>
        </p:nvSpPr>
        <p:spPr/>
        <p:txBody>
          <a:bodyPr/>
          <a:lstStyle/>
          <a:p>
            <a:r>
              <a:rPr lang="en-US" smtClean="0"/>
              <a:t>Home Accessibility &amp; Safety  Modification Programs</a:t>
            </a:r>
            <a:endParaRPr lang="en-US" dirty="0"/>
          </a:p>
        </p:txBody>
      </p:sp>
      <p:sp>
        <p:nvSpPr>
          <p:cNvPr id="10" name="Rectangle 9"/>
          <p:cNvSpPr/>
          <p:nvPr userDrawn="1"/>
        </p:nvSpPr>
        <p:spPr>
          <a:xfrm>
            <a:off x="0" y="6400800"/>
            <a:ext cx="9144000" cy="457200"/>
          </a:xfrm>
          <a:prstGeom prst="rect">
            <a:avLst/>
          </a:prstGeom>
          <a:solidFill>
            <a:srgbClr val="B8BF33"/>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8318" y="1825627"/>
            <a:ext cx="78867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91440" y="6446837"/>
            <a:ext cx="1865376" cy="366469"/>
          </a:xfrm>
          <a:prstGeom prst="rect">
            <a:avLst/>
          </a:prstGeom>
        </p:spPr>
      </p:pic>
      <p:sp>
        <p:nvSpPr>
          <p:cNvPr id="11" name="Rectangle 10"/>
          <p:cNvSpPr/>
          <p:nvPr userDrawn="1"/>
        </p:nvSpPr>
        <p:spPr>
          <a:xfrm>
            <a:off x="0" y="0"/>
            <a:ext cx="9144000" cy="228600"/>
          </a:xfrm>
          <a:prstGeom prst="rect">
            <a:avLst/>
          </a:prstGeom>
          <a:solidFill>
            <a:srgbClr val="B8B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92846731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8673AA5-DAE5-44C3-B896-1A170E89F911}" type="slidenum">
              <a:rPr lang="en-US" smtClean="0"/>
              <a:t>‹#›</a:t>
            </a:fld>
            <a:endParaRPr lang="en-US"/>
          </a:p>
        </p:txBody>
      </p:sp>
      <p:sp>
        <p:nvSpPr>
          <p:cNvPr id="4" name="Date Placeholder 3"/>
          <p:cNvSpPr>
            <a:spLocks noGrp="1"/>
          </p:cNvSpPr>
          <p:nvPr>
            <p:ph type="dt" sz="half" idx="10"/>
          </p:nvPr>
        </p:nvSpPr>
        <p:spPr/>
        <p:txBody>
          <a:bodyPr/>
          <a:lstStyle/>
          <a:p>
            <a:r>
              <a:rPr lang="en-US" smtClean="0"/>
              <a:t>5/31/2018</a:t>
            </a:r>
            <a:endParaRPr lang="en-US"/>
          </a:p>
        </p:txBody>
      </p:sp>
      <p:sp>
        <p:nvSpPr>
          <p:cNvPr id="5" name="Footer Placeholder 4"/>
          <p:cNvSpPr>
            <a:spLocks noGrp="1"/>
          </p:cNvSpPr>
          <p:nvPr>
            <p:ph type="ftr" sz="quarter" idx="11"/>
          </p:nvPr>
        </p:nvSpPr>
        <p:spPr/>
        <p:txBody>
          <a:bodyPr/>
          <a:lstStyle/>
          <a:p>
            <a:r>
              <a:rPr lang="en-US" smtClean="0"/>
              <a:t>Home Accessibility &amp; Safety  Modification Programs</a:t>
            </a:r>
            <a:endParaRPr lang="en-US"/>
          </a:p>
        </p:txBody>
      </p:sp>
      <p:sp>
        <p:nvSpPr>
          <p:cNvPr id="13" name="Rectangle 12"/>
          <p:cNvSpPr/>
          <p:nvPr userDrawn="1"/>
        </p:nvSpPr>
        <p:spPr>
          <a:xfrm>
            <a:off x="0" y="6400800"/>
            <a:ext cx="9144000" cy="457200"/>
          </a:xfrm>
          <a:prstGeom prst="rect">
            <a:avLst/>
          </a:prstGeom>
          <a:solidFill>
            <a:srgbClr val="B8BF33"/>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pic>
        <p:nvPicPr>
          <p:cNvPr id="10" name="Picture 9"/>
          <p:cNvPicPr>
            <a:picLocks noChangeAspect="1"/>
          </p:cNvPicPr>
          <p:nvPr userDrawn="1"/>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88011" y="6446837"/>
            <a:ext cx="1865376" cy="366469"/>
          </a:xfrm>
          <a:prstGeom prst="rect">
            <a:avLst/>
          </a:prstGeom>
        </p:spPr>
      </p:pic>
      <p:sp>
        <p:nvSpPr>
          <p:cNvPr id="12" name="Rectangle 11"/>
          <p:cNvSpPr/>
          <p:nvPr userDrawn="1"/>
        </p:nvSpPr>
        <p:spPr>
          <a:xfrm>
            <a:off x="0" y="0"/>
            <a:ext cx="9144000" cy="228600"/>
          </a:xfrm>
          <a:prstGeom prst="rect">
            <a:avLst/>
          </a:prstGeom>
          <a:solidFill>
            <a:srgbClr val="B8B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80213364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5/31/2018</a:t>
            </a:r>
            <a:endParaRPr lang="en-US"/>
          </a:p>
        </p:txBody>
      </p:sp>
      <p:sp>
        <p:nvSpPr>
          <p:cNvPr id="6" name="Footer Placeholder 5"/>
          <p:cNvSpPr>
            <a:spLocks noGrp="1"/>
          </p:cNvSpPr>
          <p:nvPr>
            <p:ph type="ftr" sz="quarter" idx="11"/>
          </p:nvPr>
        </p:nvSpPr>
        <p:spPr/>
        <p:txBody>
          <a:bodyPr/>
          <a:lstStyle/>
          <a:p>
            <a:r>
              <a:rPr lang="en-US" smtClean="0"/>
              <a:t>Home Accessibility &amp; Safety  Modification Programs</a:t>
            </a:r>
            <a:endParaRPr lang="en-US"/>
          </a:p>
        </p:txBody>
      </p:sp>
      <p:sp>
        <p:nvSpPr>
          <p:cNvPr id="7" name="Slide Number Placeholder 6"/>
          <p:cNvSpPr>
            <a:spLocks noGrp="1"/>
          </p:cNvSpPr>
          <p:nvPr>
            <p:ph type="sldNum" sz="quarter" idx="12"/>
          </p:nvPr>
        </p:nvSpPr>
        <p:spPr/>
        <p:txBody>
          <a:bodyPr/>
          <a:lstStyle/>
          <a:p>
            <a:fld id="{98673AA5-DAE5-44C3-B896-1A170E89F911}" type="slidenum">
              <a:rPr lang="en-US" smtClean="0"/>
              <a:t>‹#›</a:t>
            </a:fld>
            <a:endParaRPr lang="en-US"/>
          </a:p>
        </p:txBody>
      </p:sp>
      <p:sp>
        <p:nvSpPr>
          <p:cNvPr id="11" name="Rectangle 10"/>
          <p:cNvSpPr/>
          <p:nvPr userDrawn="1"/>
        </p:nvSpPr>
        <p:spPr>
          <a:xfrm>
            <a:off x="-4762" y="6400800"/>
            <a:ext cx="9144000" cy="457200"/>
          </a:xfrm>
          <a:prstGeom prst="rect">
            <a:avLst/>
          </a:prstGeom>
          <a:solidFill>
            <a:srgbClr val="B8B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2" name="Picture 11"/>
          <p:cNvPicPr>
            <a:picLocks noChangeAspect="1"/>
          </p:cNvPicPr>
          <p:nvPr userDrawn="1"/>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88011" y="6446837"/>
            <a:ext cx="1865376" cy="366469"/>
          </a:xfrm>
          <a:prstGeom prst="rect">
            <a:avLst/>
          </a:prstGeom>
        </p:spPr>
      </p:pic>
      <p:sp>
        <p:nvSpPr>
          <p:cNvPr id="13" name="Rectangle 12"/>
          <p:cNvSpPr/>
          <p:nvPr userDrawn="1"/>
        </p:nvSpPr>
        <p:spPr>
          <a:xfrm>
            <a:off x="0" y="0"/>
            <a:ext cx="9144000" cy="228600"/>
          </a:xfrm>
          <a:prstGeom prst="rect">
            <a:avLst/>
          </a:prstGeom>
          <a:solidFill>
            <a:srgbClr val="B8B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41875879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lvl1pPr algn="ct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5/31/2018</a:t>
            </a:r>
            <a:endParaRPr lang="en-US"/>
          </a:p>
        </p:txBody>
      </p:sp>
      <p:sp>
        <p:nvSpPr>
          <p:cNvPr id="8" name="Footer Placeholder 7"/>
          <p:cNvSpPr>
            <a:spLocks noGrp="1"/>
          </p:cNvSpPr>
          <p:nvPr>
            <p:ph type="ftr" sz="quarter" idx="11"/>
          </p:nvPr>
        </p:nvSpPr>
        <p:spPr/>
        <p:txBody>
          <a:bodyPr/>
          <a:lstStyle/>
          <a:p>
            <a:r>
              <a:rPr lang="en-US" smtClean="0"/>
              <a:t>Home Accessibility &amp; Safety  Modification Programs</a:t>
            </a:r>
            <a:endParaRPr lang="en-US"/>
          </a:p>
        </p:txBody>
      </p:sp>
      <p:sp>
        <p:nvSpPr>
          <p:cNvPr id="9" name="Slide Number Placeholder 8"/>
          <p:cNvSpPr>
            <a:spLocks noGrp="1"/>
          </p:cNvSpPr>
          <p:nvPr>
            <p:ph type="sldNum" sz="quarter" idx="12"/>
          </p:nvPr>
        </p:nvSpPr>
        <p:spPr/>
        <p:txBody>
          <a:bodyPr/>
          <a:lstStyle/>
          <a:p>
            <a:fld id="{98673AA5-DAE5-44C3-B896-1A170E89F911}" type="slidenum">
              <a:rPr lang="en-US" smtClean="0"/>
              <a:t>‹#›</a:t>
            </a:fld>
            <a:endParaRPr lang="en-US"/>
          </a:p>
        </p:txBody>
      </p:sp>
      <p:sp>
        <p:nvSpPr>
          <p:cNvPr id="13" name="Rectangle 12"/>
          <p:cNvSpPr/>
          <p:nvPr userDrawn="1"/>
        </p:nvSpPr>
        <p:spPr>
          <a:xfrm>
            <a:off x="-4762" y="6400800"/>
            <a:ext cx="9144000" cy="457200"/>
          </a:xfrm>
          <a:prstGeom prst="rect">
            <a:avLst/>
          </a:prstGeom>
          <a:solidFill>
            <a:srgbClr val="B8B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4" name="Picture 13"/>
          <p:cNvPicPr>
            <a:picLocks noChangeAspect="1"/>
          </p:cNvPicPr>
          <p:nvPr userDrawn="1"/>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88011" y="6446837"/>
            <a:ext cx="1865376" cy="366469"/>
          </a:xfrm>
          <a:prstGeom prst="rect">
            <a:avLst/>
          </a:prstGeom>
        </p:spPr>
      </p:pic>
      <p:sp>
        <p:nvSpPr>
          <p:cNvPr id="15" name="Rectangle 14"/>
          <p:cNvSpPr/>
          <p:nvPr userDrawn="1"/>
        </p:nvSpPr>
        <p:spPr>
          <a:xfrm>
            <a:off x="0" y="0"/>
            <a:ext cx="9144000" cy="228600"/>
          </a:xfrm>
          <a:prstGeom prst="rect">
            <a:avLst/>
          </a:prstGeom>
          <a:solidFill>
            <a:srgbClr val="B8B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80687022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8673AA5-DAE5-44C3-B896-1A170E89F911}" type="slidenum">
              <a:rPr lang="en-US" smtClean="0"/>
              <a:t>‹#›</a:t>
            </a:fld>
            <a:endParaRPr lang="en-US" dirty="0"/>
          </a:p>
        </p:txBody>
      </p:sp>
      <p:sp>
        <p:nvSpPr>
          <p:cNvPr id="3" name="Date Placeholder 2"/>
          <p:cNvSpPr>
            <a:spLocks noGrp="1"/>
          </p:cNvSpPr>
          <p:nvPr>
            <p:ph type="dt" sz="half" idx="10"/>
          </p:nvPr>
        </p:nvSpPr>
        <p:spPr/>
        <p:txBody>
          <a:bodyPr/>
          <a:lstStyle/>
          <a:p>
            <a:r>
              <a:rPr lang="en-US" smtClean="0"/>
              <a:t>5/31/2018</a:t>
            </a:r>
            <a:endParaRPr lang="en-US"/>
          </a:p>
        </p:txBody>
      </p:sp>
      <p:sp>
        <p:nvSpPr>
          <p:cNvPr id="4" name="Footer Placeholder 3"/>
          <p:cNvSpPr>
            <a:spLocks noGrp="1"/>
          </p:cNvSpPr>
          <p:nvPr>
            <p:ph type="ftr" sz="quarter" idx="11"/>
          </p:nvPr>
        </p:nvSpPr>
        <p:spPr/>
        <p:txBody>
          <a:bodyPr/>
          <a:lstStyle/>
          <a:p>
            <a:r>
              <a:rPr lang="en-US" smtClean="0"/>
              <a:t>Home Accessibility &amp; Safety  Modification Programs</a:t>
            </a:r>
            <a:endParaRPr lang="en-US" dirty="0"/>
          </a:p>
        </p:txBody>
      </p:sp>
      <p:sp>
        <p:nvSpPr>
          <p:cNvPr id="12" name="Rectangle 11"/>
          <p:cNvSpPr/>
          <p:nvPr userDrawn="1"/>
        </p:nvSpPr>
        <p:spPr>
          <a:xfrm>
            <a:off x="0" y="6400800"/>
            <a:ext cx="9144000" cy="457200"/>
          </a:xfrm>
          <a:prstGeom prst="rect">
            <a:avLst/>
          </a:prstGeom>
          <a:solidFill>
            <a:srgbClr val="B8BF33"/>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pic>
        <p:nvPicPr>
          <p:cNvPr id="10" name="Picture 9"/>
          <p:cNvPicPr>
            <a:picLocks noChangeAspect="1"/>
          </p:cNvPicPr>
          <p:nvPr userDrawn="1"/>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88011" y="6446837"/>
            <a:ext cx="1865376" cy="366469"/>
          </a:xfrm>
          <a:prstGeom prst="rect">
            <a:avLst/>
          </a:prstGeom>
        </p:spPr>
      </p:pic>
      <p:sp>
        <p:nvSpPr>
          <p:cNvPr id="11" name="Rectangle 10"/>
          <p:cNvSpPr/>
          <p:nvPr userDrawn="1"/>
        </p:nvSpPr>
        <p:spPr>
          <a:xfrm>
            <a:off x="0" y="0"/>
            <a:ext cx="9144000" cy="228600"/>
          </a:xfrm>
          <a:prstGeom prst="rect">
            <a:avLst/>
          </a:prstGeom>
          <a:solidFill>
            <a:srgbClr val="B8B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0806892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Content Placeholder 2"/>
          <p:cNvSpPr>
            <a:spLocks noGrp="1"/>
          </p:cNvSpPr>
          <p:nvPr>
            <p:ph idx="1"/>
          </p:nvPr>
        </p:nvSpPr>
        <p:spPr>
          <a:xfrm>
            <a:off x="608318" y="1825627"/>
            <a:ext cx="7886700" cy="4351338"/>
          </a:xfrm>
        </p:spPr>
        <p:txBody>
          <a:bodyPr/>
          <a:lstStyle>
            <a:lvl1pPr>
              <a:defRPr kern="0" baseline="0"/>
            </a:lvl1pPr>
            <a:lvl2pPr>
              <a:defRPr kern="0" baseline="0"/>
            </a:lvl2pPr>
            <a:lvl3pPr>
              <a:defRPr kern="0" baseline="0"/>
            </a:lvl3pPr>
            <a:lvl4pPr>
              <a:defRPr kern="0" baseline="0"/>
            </a:lvl4pPr>
            <a:lvl5pPr>
              <a:defRPr kern="0"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5/31/2018</a:t>
            </a:r>
            <a:endParaRPr lang="en-US"/>
          </a:p>
        </p:txBody>
      </p:sp>
      <p:sp>
        <p:nvSpPr>
          <p:cNvPr id="5" name="Footer Placeholder 4"/>
          <p:cNvSpPr>
            <a:spLocks noGrp="1"/>
          </p:cNvSpPr>
          <p:nvPr>
            <p:ph type="ftr" sz="quarter" idx="11"/>
          </p:nvPr>
        </p:nvSpPr>
        <p:spPr/>
        <p:txBody>
          <a:bodyPr/>
          <a:lstStyle/>
          <a:p>
            <a:r>
              <a:rPr lang="en-US" smtClean="0"/>
              <a:t>Home Accessibility &amp; Safety  Modification Programs</a:t>
            </a:r>
            <a:endParaRPr lang="en-US"/>
          </a:p>
        </p:txBody>
      </p:sp>
      <p:sp>
        <p:nvSpPr>
          <p:cNvPr id="6" name="Slide Number Placeholder 5"/>
          <p:cNvSpPr>
            <a:spLocks noGrp="1"/>
          </p:cNvSpPr>
          <p:nvPr>
            <p:ph type="sldNum" sz="quarter" idx="12"/>
          </p:nvPr>
        </p:nvSpPr>
        <p:spPr>
          <a:xfrm>
            <a:off x="6437618" y="6446837"/>
            <a:ext cx="2057400" cy="365125"/>
          </a:xfrm>
        </p:spPr>
        <p:txBody>
          <a:bodyPr/>
          <a:lstStyle/>
          <a:p>
            <a:fld id="{98673AA5-DAE5-44C3-B896-1A170E89F911}" type="slidenum">
              <a:rPr lang="en-US" smtClean="0"/>
              <a:t>‹#›</a:t>
            </a:fld>
            <a:endParaRPr lang="en-US"/>
          </a:p>
        </p:txBody>
      </p:sp>
      <p:sp>
        <p:nvSpPr>
          <p:cNvPr id="10" name="Rectangle 9"/>
          <p:cNvSpPr/>
          <p:nvPr userDrawn="1"/>
        </p:nvSpPr>
        <p:spPr>
          <a:xfrm>
            <a:off x="0" y="6400800"/>
            <a:ext cx="9144000" cy="457200"/>
          </a:xfrm>
          <a:prstGeom prst="rect">
            <a:avLst/>
          </a:prstGeom>
          <a:solidFill>
            <a:srgbClr val="4B4D6C"/>
          </a:solidFill>
          <a:ln>
            <a:solidFill>
              <a:srgbClr val="4B4D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Rectangle 8"/>
          <p:cNvSpPr/>
          <p:nvPr userDrawn="1"/>
        </p:nvSpPr>
        <p:spPr>
          <a:xfrm>
            <a:off x="0" y="0"/>
            <a:ext cx="9144000" cy="228600"/>
          </a:xfrm>
          <a:prstGeom prst="rect">
            <a:avLst/>
          </a:prstGeom>
          <a:solidFill>
            <a:srgbClr val="4B4D6C"/>
          </a:solidFill>
          <a:ln>
            <a:solidFill>
              <a:srgbClr val="4B4D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 name="Picture 10"/>
          <p:cNvPicPr>
            <a:picLocks noChangeAspect="1"/>
          </p:cNvPicPr>
          <p:nvPr userDrawn="1"/>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91440" y="6446837"/>
            <a:ext cx="1865376" cy="366469"/>
          </a:xfrm>
          <a:prstGeom prst="rect">
            <a:avLst/>
          </a:prstGeom>
        </p:spPr>
      </p:pic>
    </p:spTree>
    <p:extLst>
      <p:ext uri="{BB962C8B-B14F-4D97-AF65-F5344CB8AC3E}">
        <p14:creationId xmlns:p14="http://schemas.microsoft.com/office/powerpoint/2010/main" val="70160127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8673AA5-DAE5-44C3-B896-1A170E89F911}" type="slidenum">
              <a:rPr lang="en-US" smtClean="0"/>
              <a:t>‹#›</a:t>
            </a:fld>
            <a:endParaRPr lang="en-US" dirty="0"/>
          </a:p>
        </p:txBody>
      </p:sp>
      <p:sp>
        <p:nvSpPr>
          <p:cNvPr id="2" name="Date Placeholder 1"/>
          <p:cNvSpPr>
            <a:spLocks noGrp="1"/>
          </p:cNvSpPr>
          <p:nvPr>
            <p:ph type="dt" sz="half" idx="10"/>
          </p:nvPr>
        </p:nvSpPr>
        <p:spPr/>
        <p:txBody>
          <a:bodyPr/>
          <a:lstStyle/>
          <a:p>
            <a:r>
              <a:rPr lang="en-US" smtClean="0"/>
              <a:t>5/31/2018</a:t>
            </a:r>
            <a:endParaRPr lang="en-US"/>
          </a:p>
        </p:txBody>
      </p:sp>
      <p:sp>
        <p:nvSpPr>
          <p:cNvPr id="3" name="Footer Placeholder 2"/>
          <p:cNvSpPr>
            <a:spLocks noGrp="1"/>
          </p:cNvSpPr>
          <p:nvPr>
            <p:ph type="ftr" sz="quarter" idx="11"/>
          </p:nvPr>
        </p:nvSpPr>
        <p:spPr/>
        <p:txBody>
          <a:bodyPr/>
          <a:lstStyle/>
          <a:p>
            <a:r>
              <a:rPr lang="en-US" smtClean="0"/>
              <a:t>Home Accessibility &amp; Safety  Modification Programs</a:t>
            </a:r>
            <a:endParaRPr lang="en-US" dirty="0"/>
          </a:p>
        </p:txBody>
      </p:sp>
      <p:sp>
        <p:nvSpPr>
          <p:cNvPr id="11" name="Rectangle 10"/>
          <p:cNvSpPr/>
          <p:nvPr userDrawn="1"/>
        </p:nvSpPr>
        <p:spPr>
          <a:xfrm>
            <a:off x="0" y="6400800"/>
            <a:ext cx="9144000" cy="457200"/>
          </a:xfrm>
          <a:prstGeom prst="rect">
            <a:avLst/>
          </a:prstGeom>
          <a:solidFill>
            <a:srgbClr val="B8BF33"/>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Picture 8"/>
          <p:cNvPicPr>
            <a:picLocks noChangeAspect="1"/>
          </p:cNvPicPr>
          <p:nvPr userDrawn="1"/>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88011" y="6446837"/>
            <a:ext cx="1865376" cy="366469"/>
          </a:xfrm>
          <a:prstGeom prst="rect">
            <a:avLst/>
          </a:prstGeom>
        </p:spPr>
      </p:pic>
      <p:sp>
        <p:nvSpPr>
          <p:cNvPr id="10" name="Rectangle 9"/>
          <p:cNvSpPr/>
          <p:nvPr userDrawn="1"/>
        </p:nvSpPr>
        <p:spPr>
          <a:xfrm>
            <a:off x="0" y="0"/>
            <a:ext cx="9144000" cy="228600"/>
          </a:xfrm>
          <a:prstGeom prst="rect">
            <a:avLst/>
          </a:prstGeom>
          <a:solidFill>
            <a:srgbClr val="B8B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83889386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98673AA5-DAE5-44C3-B896-1A170E89F911}" type="slidenum">
              <a:rPr lang="en-US" smtClean="0"/>
              <a:t>‹#›</a:t>
            </a:fld>
            <a:endParaRPr lang="en-US"/>
          </a:p>
        </p:txBody>
      </p:sp>
      <p:sp>
        <p:nvSpPr>
          <p:cNvPr id="5" name="Date Placeholder 4"/>
          <p:cNvSpPr>
            <a:spLocks noGrp="1"/>
          </p:cNvSpPr>
          <p:nvPr>
            <p:ph type="dt" sz="half" idx="10"/>
          </p:nvPr>
        </p:nvSpPr>
        <p:spPr/>
        <p:txBody>
          <a:bodyPr/>
          <a:lstStyle/>
          <a:p>
            <a:r>
              <a:rPr lang="en-US" smtClean="0"/>
              <a:t>5/31/2018</a:t>
            </a:r>
            <a:endParaRPr lang="en-US" dirty="0"/>
          </a:p>
        </p:txBody>
      </p:sp>
      <p:sp>
        <p:nvSpPr>
          <p:cNvPr id="6" name="Footer Placeholder 5"/>
          <p:cNvSpPr>
            <a:spLocks noGrp="1"/>
          </p:cNvSpPr>
          <p:nvPr>
            <p:ph type="ftr" sz="quarter" idx="11"/>
          </p:nvPr>
        </p:nvSpPr>
        <p:spPr/>
        <p:txBody>
          <a:bodyPr/>
          <a:lstStyle/>
          <a:p>
            <a:r>
              <a:rPr lang="en-US" smtClean="0"/>
              <a:t>Home Accessibility &amp; Safety  Modification Programs</a:t>
            </a:r>
            <a:endParaRPr lang="en-US"/>
          </a:p>
        </p:txBody>
      </p:sp>
      <p:sp>
        <p:nvSpPr>
          <p:cNvPr id="13" name="Rectangle 12"/>
          <p:cNvSpPr/>
          <p:nvPr userDrawn="1"/>
        </p:nvSpPr>
        <p:spPr>
          <a:xfrm>
            <a:off x="0" y="6400800"/>
            <a:ext cx="9144000" cy="457200"/>
          </a:xfrm>
          <a:prstGeom prst="rect">
            <a:avLst/>
          </a:prstGeom>
          <a:solidFill>
            <a:srgbClr val="B8BF33"/>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12" name="Picture 11"/>
          <p:cNvPicPr>
            <a:picLocks noChangeAspect="1"/>
          </p:cNvPicPr>
          <p:nvPr userDrawn="1"/>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88011" y="6446837"/>
            <a:ext cx="1865376" cy="366469"/>
          </a:xfrm>
          <a:prstGeom prst="rect">
            <a:avLst/>
          </a:prstGeom>
        </p:spPr>
      </p:pic>
      <p:sp>
        <p:nvSpPr>
          <p:cNvPr id="10" name="Rectangle 9"/>
          <p:cNvSpPr/>
          <p:nvPr userDrawn="1"/>
        </p:nvSpPr>
        <p:spPr>
          <a:xfrm>
            <a:off x="0" y="0"/>
            <a:ext cx="9144000" cy="228600"/>
          </a:xfrm>
          <a:prstGeom prst="rect">
            <a:avLst/>
          </a:prstGeom>
          <a:solidFill>
            <a:srgbClr val="B8BF33"/>
          </a:solidFill>
          <a:ln>
            <a:solidFill>
              <a:srgbClr val="4B4D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422082334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98673AA5-DAE5-44C3-B896-1A170E89F911}" type="slidenum">
              <a:rPr lang="en-US" smtClean="0"/>
              <a:t>‹#›</a:t>
            </a:fld>
            <a:endParaRPr lang="en-US" dirty="0"/>
          </a:p>
        </p:txBody>
      </p:sp>
      <p:sp>
        <p:nvSpPr>
          <p:cNvPr id="5" name="Date Placeholder 4"/>
          <p:cNvSpPr>
            <a:spLocks noGrp="1"/>
          </p:cNvSpPr>
          <p:nvPr>
            <p:ph type="dt" sz="half" idx="10"/>
          </p:nvPr>
        </p:nvSpPr>
        <p:spPr/>
        <p:txBody>
          <a:bodyPr/>
          <a:lstStyle/>
          <a:p>
            <a:r>
              <a:rPr lang="en-US" smtClean="0"/>
              <a:t>5/31/2018</a:t>
            </a:r>
            <a:endParaRPr lang="en-US" dirty="0"/>
          </a:p>
        </p:txBody>
      </p:sp>
      <p:sp>
        <p:nvSpPr>
          <p:cNvPr id="6" name="Footer Placeholder 5"/>
          <p:cNvSpPr>
            <a:spLocks noGrp="1"/>
          </p:cNvSpPr>
          <p:nvPr>
            <p:ph type="ftr" sz="quarter" idx="11"/>
          </p:nvPr>
        </p:nvSpPr>
        <p:spPr/>
        <p:txBody>
          <a:bodyPr/>
          <a:lstStyle/>
          <a:p>
            <a:r>
              <a:rPr lang="en-US" smtClean="0"/>
              <a:t>Home Accessibility &amp; Safety  Modification Programs</a:t>
            </a:r>
            <a:endParaRPr lang="en-US" dirty="0"/>
          </a:p>
        </p:txBody>
      </p:sp>
      <p:sp>
        <p:nvSpPr>
          <p:cNvPr id="16" name="Rectangle 15"/>
          <p:cNvSpPr/>
          <p:nvPr userDrawn="1"/>
        </p:nvSpPr>
        <p:spPr>
          <a:xfrm>
            <a:off x="0" y="6400800"/>
            <a:ext cx="9144000" cy="457200"/>
          </a:xfrm>
          <a:prstGeom prst="rect">
            <a:avLst/>
          </a:prstGeom>
          <a:solidFill>
            <a:srgbClr val="B8BF33"/>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12" name="Picture 11"/>
          <p:cNvPicPr>
            <a:picLocks noChangeAspect="1"/>
          </p:cNvPicPr>
          <p:nvPr userDrawn="1"/>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88011" y="6446837"/>
            <a:ext cx="1865376" cy="366469"/>
          </a:xfrm>
          <a:prstGeom prst="rect">
            <a:avLst/>
          </a:prstGeom>
        </p:spPr>
      </p:pic>
      <p:sp>
        <p:nvSpPr>
          <p:cNvPr id="13" name="Rectangle 12"/>
          <p:cNvSpPr/>
          <p:nvPr userDrawn="1"/>
        </p:nvSpPr>
        <p:spPr>
          <a:xfrm>
            <a:off x="0" y="0"/>
            <a:ext cx="9144000" cy="228600"/>
          </a:xfrm>
          <a:prstGeom prst="rect">
            <a:avLst/>
          </a:prstGeom>
          <a:solidFill>
            <a:srgbClr val="B8B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611505457"/>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losing Slide">
    <p:bg>
      <p:bgRef idx="1001">
        <a:schemeClr val="bg1"/>
      </p:bgRef>
    </p:bg>
    <p:spTree>
      <p:nvGrpSpPr>
        <p:cNvPr id="1" name=""/>
        <p:cNvGrpSpPr/>
        <p:nvPr/>
      </p:nvGrpSpPr>
      <p:grpSpPr>
        <a:xfrm>
          <a:off x="0" y="0"/>
          <a:ext cx="0" cy="0"/>
          <a:chOff x="0" y="0"/>
          <a:chExt cx="0" cy="0"/>
        </a:xfrm>
      </p:grpSpPr>
      <p:sp>
        <p:nvSpPr>
          <p:cNvPr id="14" name="Rectangle 13"/>
          <p:cNvSpPr/>
          <p:nvPr userDrawn="1"/>
        </p:nvSpPr>
        <p:spPr>
          <a:xfrm>
            <a:off x="0" y="4434840"/>
            <a:ext cx="9144000" cy="2423160"/>
          </a:xfrm>
          <a:prstGeom prst="rect">
            <a:avLst/>
          </a:prstGeom>
          <a:solidFill>
            <a:srgbClr val="B8B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TextBox 7"/>
          <p:cNvSpPr txBox="1"/>
          <p:nvPr userDrawn="1"/>
        </p:nvSpPr>
        <p:spPr>
          <a:xfrm>
            <a:off x="914400" y="1384825"/>
            <a:ext cx="7315200" cy="707886"/>
          </a:xfrm>
          <a:prstGeom prst="rect">
            <a:avLst/>
          </a:prstGeom>
          <a:noFill/>
        </p:spPr>
        <p:txBody>
          <a:bodyPr wrap="square" rtlCol="0">
            <a:spAutoFit/>
          </a:bodyPr>
          <a:lstStyle/>
          <a:p>
            <a:pPr algn="ctr"/>
            <a:r>
              <a:rPr lang="en-US" sz="4000" dirty="0" smtClean="0">
                <a:latin typeface="+mj-lt"/>
              </a:rPr>
              <a:t>Questions:</a:t>
            </a:r>
            <a:endParaRPr lang="en-US" sz="4000" dirty="0">
              <a:latin typeface="+mj-lt"/>
            </a:endParaRPr>
          </a:p>
        </p:txBody>
      </p:sp>
      <p:sp>
        <p:nvSpPr>
          <p:cNvPr id="18" name="Text Placeholder 15"/>
          <p:cNvSpPr>
            <a:spLocks noGrp="1"/>
          </p:cNvSpPr>
          <p:nvPr>
            <p:ph type="body" sz="quarter" idx="13" hasCustomPrompt="1"/>
          </p:nvPr>
        </p:nvSpPr>
        <p:spPr>
          <a:xfrm>
            <a:off x="948004" y="2517443"/>
            <a:ext cx="7315200" cy="457200"/>
          </a:xfrm>
        </p:spPr>
        <p:txBody>
          <a:bodyPr anchor="ctr">
            <a:normAutofit/>
          </a:bodyPr>
          <a:lstStyle>
            <a:lvl1pPr marL="0" indent="0" algn="ctr">
              <a:buNone/>
              <a:defRPr sz="18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Name of Speaker</a:t>
            </a:r>
          </a:p>
        </p:txBody>
      </p:sp>
      <p:sp>
        <p:nvSpPr>
          <p:cNvPr id="19" name="Text Placeholder 19"/>
          <p:cNvSpPr>
            <a:spLocks noGrp="1"/>
          </p:cNvSpPr>
          <p:nvPr>
            <p:ph type="body" sz="quarter" idx="15" hasCustomPrompt="1"/>
          </p:nvPr>
        </p:nvSpPr>
        <p:spPr>
          <a:xfrm>
            <a:off x="948004" y="2981798"/>
            <a:ext cx="7315200" cy="457200"/>
          </a:xfrm>
        </p:spPr>
        <p:txBody>
          <a:bodyPr anchor="ctr">
            <a:normAutofit/>
          </a:bodyPr>
          <a:lstStyle>
            <a:lvl1pPr marL="0" indent="0" algn="ctr">
              <a:buNone/>
              <a:defRPr sz="1800" i="1" baseline="0"/>
            </a:lvl1pPr>
          </a:lstStyle>
          <a:p>
            <a:pPr lvl="0"/>
            <a:r>
              <a:rPr lang="en-US" dirty="0" smtClean="0"/>
              <a:t>Title of Speaker</a:t>
            </a:r>
            <a:endParaRPr lang="en-US" dirty="0"/>
          </a:p>
        </p:txBody>
      </p:sp>
      <p:sp>
        <p:nvSpPr>
          <p:cNvPr id="20" name="Text Placeholder 21"/>
          <p:cNvSpPr>
            <a:spLocks noGrp="1"/>
          </p:cNvSpPr>
          <p:nvPr>
            <p:ph type="body" sz="quarter" idx="16" hasCustomPrompt="1"/>
          </p:nvPr>
        </p:nvSpPr>
        <p:spPr>
          <a:xfrm>
            <a:off x="948004" y="3438998"/>
            <a:ext cx="7315200" cy="457200"/>
          </a:xfrm>
        </p:spPr>
        <p:txBody>
          <a:bodyPr anchor="ctr">
            <a:noAutofit/>
          </a:bodyPr>
          <a:lstStyle>
            <a:lvl1pPr marL="0" indent="0" algn="ctr">
              <a:buNone/>
              <a:defRPr sz="1800" i="0"/>
            </a:lvl1pPr>
          </a:lstStyle>
          <a:p>
            <a:pPr lvl="0"/>
            <a:r>
              <a:rPr lang="en-US" dirty="0" smtClean="0"/>
              <a:t>Phone Number</a:t>
            </a:r>
            <a:endParaRPr lang="en-US" dirty="0"/>
          </a:p>
        </p:txBody>
      </p:sp>
      <p:sp>
        <p:nvSpPr>
          <p:cNvPr id="22" name="Text Placeholder 21"/>
          <p:cNvSpPr>
            <a:spLocks noGrp="1"/>
          </p:cNvSpPr>
          <p:nvPr>
            <p:ph type="body" sz="quarter" idx="17" hasCustomPrompt="1"/>
          </p:nvPr>
        </p:nvSpPr>
        <p:spPr>
          <a:xfrm>
            <a:off x="948004" y="3903354"/>
            <a:ext cx="7315200" cy="457200"/>
          </a:xfrm>
        </p:spPr>
        <p:txBody>
          <a:bodyPr anchor="ctr">
            <a:noAutofit/>
          </a:bodyPr>
          <a:lstStyle>
            <a:lvl1pPr marL="0" indent="0" algn="ctr">
              <a:buNone/>
              <a:defRPr sz="1800" i="0"/>
            </a:lvl1pPr>
          </a:lstStyle>
          <a:p>
            <a:pPr lvl="0"/>
            <a:r>
              <a:rPr lang="en-US" dirty="0" smtClean="0"/>
              <a:t>email</a:t>
            </a:r>
            <a:endParaRPr lang="en-US" dirty="0"/>
          </a:p>
        </p:txBody>
      </p:sp>
      <p:sp>
        <p:nvSpPr>
          <p:cNvPr id="11" name="TextBox 10"/>
          <p:cNvSpPr txBox="1"/>
          <p:nvPr userDrawn="1"/>
        </p:nvSpPr>
        <p:spPr>
          <a:xfrm>
            <a:off x="972718" y="4855359"/>
            <a:ext cx="8220710" cy="1569660"/>
          </a:xfrm>
          <a:prstGeom prst="rect">
            <a:avLst/>
          </a:prstGeom>
          <a:noFill/>
        </p:spPr>
        <p:txBody>
          <a:bodyPr wrap="square" rtlCol="0">
            <a:spAutoFit/>
          </a:bodyPr>
          <a:lstStyle/>
          <a:p>
            <a:r>
              <a:rPr lang="en-US" sz="1200" i="1" kern="1200" dirty="0" smtClean="0">
                <a:solidFill>
                  <a:schemeClr val="bg1"/>
                </a:solidFill>
                <a:effectLst/>
                <a:latin typeface="+mn-lt"/>
                <a:ea typeface="+mn-ea"/>
                <a:cs typeface="+mn-cs"/>
              </a:rPr>
              <a:t>Maine State Housing Authority (“MaineHousing”) does not discriminate on the basis of race, color, religion, sex, sexual orientation, gender identity or expression, marital status, national origin, ancestry, physical or mental disability, age, familial status or receipt of public assistance in the admission or access to</a:t>
            </a:r>
            <a:r>
              <a:rPr lang="en-US" sz="1200" i="1" kern="1200" baseline="0" dirty="0" smtClean="0">
                <a:solidFill>
                  <a:schemeClr val="bg1"/>
                </a:solidFill>
                <a:effectLst/>
                <a:latin typeface="+mn-lt"/>
                <a:ea typeface="+mn-ea"/>
                <a:cs typeface="+mn-cs"/>
              </a:rPr>
              <a:t> </a:t>
            </a:r>
            <a:r>
              <a:rPr lang="en-US" sz="1200" i="1" kern="1200" dirty="0" smtClean="0">
                <a:solidFill>
                  <a:schemeClr val="bg1"/>
                </a:solidFill>
                <a:effectLst/>
                <a:latin typeface="+mn-lt"/>
                <a:ea typeface="+mn-ea"/>
                <a:cs typeface="+mn-cs"/>
              </a:rPr>
              <a:t>or treatment in its programs and activities.  In employment, MaineHousing does not discriminate on the basis of race, color, religion, sex, sexual orientation, gender identity or expression, national origin, ancestry, age, physical or mental disability or genetic information.  MaineHousing will provide appropriate</a:t>
            </a:r>
            <a:r>
              <a:rPr lang="en-US" sz="1200" i="1" kern="1200" baseline="0" dirty="0" smtClean="0">
                <a:solidFill>
                  <a:schemeClr val="bg1"/>
                </a:solidFill>
                <a:effectLst/>
                <a:latin typeface="+mn-lt"/>
                <a:ea typeface="+mn-ea"/>
                <a:cs typeface="+mn-cs"/>
              </a:rPr>
              <a:t> </a:t>
            </a:r>
            <a:r>
              <a:rPr lang="en-US" sz="1200" i="1" kern="1200" dirty="0" smtClean="0">
                <a:solidFill>
                  <a:schemeClr val="bg1"/>
                </a:solidFill>
                <a:effectLst/>
                <a:latin typeface="+mn-lt"/>
                <a:ea typeface="+mn-ea"/>
                <a:cs typeface="+mn-cs"/>
              </a:rPr>
              <a:t>communication auxiliary aids and services upon sufficient notice.  MaineHousing will also provide this document in alternative formats upon sufficient notice. MaineHousing has designated the following person responsible for coordinating compliance with applicable federal and state nondiscrimination requirements and addressing grievances: Louise Patenaude, Maine State Housing Authority, 353 Water Street, Augusta, Maine 04330-4633, Telephone Number 1-800-452-4668 (voice in state only), (207) 626-4600 (voice) or Maine Relay 711.</a:t>
            </a:r>
            <a:endParaRPr lang="en-US" sz="1200" kern="1200" dirty="0">
              <a:solidFill>
                <a:schemeClr val="bg1"/>
              </a:solidFill>
              <a:effectLst/>
              <a:latin typeface="+mn-lt"/>
              <a:ea typeface="+mn-ea"/>
              <a:cs typeface="+mn-cs"/>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46212" y="302327"/>
            <a:ext cx="5010912" cy="984504"/>
          </a:xfrm>
          <a:prstGeom prst="rect">
            <a:avLst/>
          </a:prstGeom>
        </p:spPr>
      </p:pic>
      <p:sp>
        <p:nvSpPr>
          <p:cNvPr id="15" name="Rectangle 14"/>
          <p:cNvSpPr/>
          <p:nvPr userDrawn="1"/>
        </p:nvSpPr>
        <p:spPr>
          <a:xfrm>
            <a:off x="0" y="0"/>
            <a:ext cx="9144000" cy="228600"/>
          </a:xfrm>
          <a:prstGeom prst="rect">
            <a:avLst/>
          </a:prstGeom>
          <a:solidFill>
            <a:srgbClr val="B8B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210" y="5192647"/>
            <a:ext cx="854699" cy="914400"/>
          </a:xfrm>
          <a:prstGeom prst="rect">
            <a:avLst/>
          </a:prstGeom>
        </p:spPr>
      </p:pic>
    </p:spTree>
    <p:extLst>
      <p:ext uri="{BB962C8B-B14F-4D97-AF65-F5344CB8AC3E}">
        <p14:creationId xmlns:p14="http://schemas.microsoft.com/office/powerpoint/2010/main" val="28877611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4000" b="1"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5/31/2018</a:t>
            </a:r>
            <a:endParaRPr lang="en-US"/>
          </a:p>
        </p:txBody>
      </p:sp>
      <p:sp>
        <p:nvSpPr>
          <p:cNvPr id="5" name="Footer Placeholder 4"/>
          <p:cNvSpPr>
            <a:spLocks noGrp="1"/>
          </p:cNvSpPr>
          <p:nvPr>
            <p:ph type="ftr" sz="quarter" idx="11"/>
          </p:nvPr>
        </p:nvSpPr>
        <p:spPr/>
        <p:txBody>
          <a:bodyPr/>
          <a:lstStyle/>
          <a:p>
            <a:r>
              <a:rPr lang="en-US" smtClean="0"/>
              <a:t>Home Accessibility &amp; Safety  Modification Programs</a:t>
            </a:r>
            <a:endParaRPr lang="en-US"/>
          </a:p>
        </p:txBody>
      </p:sp>
      <p:sp>
        <p:nvSpPr>
          <p:cNvPr id="6" name="Slide Number Placeholder 5"/>
          <p:cNvSpPr>
            <a:spLocks noGrp="1"/>
          </p:cNvSpPr>
          <p:nvPr>
            <p:ph type="sldNum" sz="quarter" idx="12"/>
          </p:nvPr>
        </p:nvSpPr>
        <p:spPr/>
        <p:txBody>
          <a:bodyPr/>
          <a:lstStyle/>
          <a:p>
            <a:fld id="{98673AA5-DAE5-44C3-B896-1A170E89F911}" type="slidenum">
              <a:rPr lang="en-US" smtClean="0"/>
              <a:t>‹#›</a:t>
            </a:fld>
            <a:endParaRPr lang="en-US"/>
          </a:p>
        </p:txBody>
      </p:sp>
      <p:sp>
        <p:nvSpPr>
          <p:cNvPr id="11" name="Rectangle 10"/>
          <p:cNvSpPr/>
          <p:nvPr userDrawn="1"/>
        </p:nvSpPr>
        <p:spPr>
          <a:xfrm>
            <a:off x="0" y="6400800"/>
            <a:ext cx="9144000" cy="457200"/>
          </a:xfrm>
          <a:prstGeom prst="rect">
            <a:avLst/>
          </a:prstGeom>
          <a:solidFill>
            <a:srgbClr val="4B4D6C"/>
          </a:solidFill>
          <a:ln>
            <a:solidFill>
              <a:srgbClr val="4B4D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Rectangle 8"/>
          <p:cNvSpPr/>
          <p:nvPr userDrawn="1"/>
        </p:nvSpPr>
        <p:spPr>
          <a:xfrm>
            <a:off x="0" y="0"/>
            <a:ext cx="9144000" cy="228600"/>
          </a:xfrm>
          <a:prstGeom prst="rect">
            <a:avLst/>
          </a:prstGeom>
          <a:solidFill>
            <a:srgbClr val="4B4D6C"/>
          </a:solidFill>
          <a:ln>
            <a:solidFill>
              <a:srgbClr val="4B4D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4" name="Picture 13"/>
          <p:cNvPicPr>
            <a:picLocks noChangeAspect="1"/>
          </p:cNvPicPr>
          <p:nvPr userDrawn="1"/>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91440" y="6446837"/>
            <a:ext cx="1865376" cy="366469"/>
          </a:xfrm>
          <a:prstGeom prst="rect">
            <a:avLst/>
          </a:prstGeom>
        </p:spPr>
      </p:pic>
    </p:spTree>
    <p:extLst>
      <p:ext uri="{BB962C8B-B14F-4D97-AF65-F5344CB8AC3E}">
        <p14:creationId xmlns:p14="http://schemas.microsoft.com/office/powerpoint/2010/main" val="291496705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defRPr kern="0" baseline="0"/>
            </a:lvl1pPr>
            <a:lvl2pPr>
              <a:defRPr kern="0" baseline="0"/>
            </a:lvl2pPr>
            <a:lvl3pPr>
              <a:defRPr kern="0" baseline="0"/>
            </a:lvl3pPr>
            <a:lvl4pPr>
              <a:defRPr kern="0" baseline="0"/>
            </a:lvl4pPr>
            <a:lvl5pPr>
              <a:defRPr kern="0"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kern="0" baseline="0"/>
            </a:lvl1pPr>
            <a:lvl2pPr>
              <a:defRPr kern="0" baseline="0"/>
            </a:lvl2pPr>
            <a:lvl3pPr>
              <a:defRPr kern="0" baseline="0"/>
            </a:lvl3pPr>
            <a:lvl4pPr>
              <a:defRPr kern="0" baseline="0"/>
            </a:lvl4pPr>
            <a:lvl5pPr>
              <a:defRPr kern="0"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5/31/2018</a:t>
            </a:r>
            <a:endParaRPr lang="en-US"/>
          </a:p>
        </p:txBody>
      </p:sp>
      <p:sp>
        <p:nvSpPr>
          <p:cNvPr id="6" name="Footer Placeholder 5"/>
          <p:cNvSpPr>
            <a:spLocks noGrp="1"/>
          </p:cNvSpPr>
          <p:nvPr>
            <p:ph type="ftr" sz="quarter" idx="11"/>
          </p:nvPr>
        </p:nvSpPr>
        <p:spPr/>
        <p:txBody>
          <a:bodyPr/>
          <a:lstStyle/>
          <a:p>
            <a:r>
              <a:rPr lang="en-US" smtClean="0"/>
              <a:t>Home Accessibility &amp; Safety  Modification Programs</a:t>
            </a:r>
            <a:endParaRPr lang="en-US"/>
          </a:p>
        </p:txBody>
      </p:sp>
      <p:sp>
        <p:nvSpPr>
          <p:cNvPr id="7" name="Slide Number Placeholder 6"/>
          <p:cNvSpPr>
            <a:spLocks noGrp="1"/>
          </p:cNvSpPr>
          <p:nvPr>
            <p:ph type="sldNum" sz="quarter" idx="12"/>
          </p:nvPr>
        </p:nvSpPr>
        <p:spPr/>
        <p:txBody>
          <a:bodyPr/>
          <a:lstStyle/>
          <a:p>
            <a:fld id="{98673AA5-DAE5-44C3-B896-1A170E89F911}" type="slidenum">
              <a:rPr lang="en-US" smtClean="0"/>
              <a:t>‹#›</a:t>
            </a:fld>
            <a:endParaRPr lang="en-US"/>
          </a:p>
        </p:txBody>
      </p:sp>
      <p:sp>
        <p:nvSpPr>
          <p:cNvPr id="11" name="Rectangle 10"/>
          <p:cNvSpPr/>
          <p:nvPr userDrawn="1"/>
        </p:nvSpPr>
        <p:spPr>
          <a:xfrm>
            <a:off x="0" y="6400800"/>
            <a:ext cx="9144000" cy="457200"/>
          </a:xfrm>
          <a:prstGeom prst="rect">
            <a:avLst/>
          </a:prstGeom>
          <a:solidFill>
            <a:srgbClr val="4B4D6C"/>
          </a:solidFill>
          <a:ln>
            <a:solidFill>
              <a:srgbClr val="4B4D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p:cNvSpPr/>
          <p:nvPr userDrawn="1"/>
        </p:nvSpPr>
        <p:spPr>
          <a:xfrm>
            <a:off x="0" y="0"/>
            <a:ext cx="9144000" cy="228600"/>
          </a:xfrm>
          <a:prstGeom prst="rect">
            <a:avLst/>
          </a:prstGeom>
          <a:solidFill>
            <a:srgbClr val="4B4D6C"/>
          </a:solidFill>
          <a:ln>
            <a:solidFill>
              <a:srgbClr val="4B4D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6" name="Picture 15"/>
          <p:cNvPicPr>
            <a:picLocks noChangeAspect="1"/>
          </p:cNvPicPr>
          <p:nvPr userDrawn="1"/>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91440" y="6446520"/>
            <a:ext cx="1865376" cy="366469"/>
          </a:xfrm>
          <a:prstGeom prst="rect">
            <a:avLst/>
          </a:prstGeom>
        </p:spPr>
      </p:pic>
    </p:spTree>
    <p:extLst>
      <p:ext uri="{BB962C8B-B14F-4D97-AF65-F5344CB8AC3E}">
        <p14:creationId xmlns:p14="http://schemas.microsoft.com/office/powerpoint/2010/main" val="7673994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lvl1pPr algn="ctr">
              <a:defRPr/>
            </a:lvl1p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lvl1pPr>
              <a:defRPr kern="0" baseline="0"/>
            </a:lvl1pPr>
            <a:lvl2pPr>
              <a:defRPr kern="0" baseline="0"/>
            </a:lvl2pPr>
            <a:lvl3pPr>
              <a:defRPr kern="0" baseline="0"/>
            </a:lvl3pPr>
            <a:lvl4pPr>
              <a:defRPr kern="0" baseline="0"/>
            </a:lvl4pPr>
            <a:lvl5pPr>
              <a:defRPr kern="0"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lvl1pPr>
              <a:defRPr kern="0" baseline="0"/>
            </a:lvl1pPr>
            <a:lvl2pPr>
              <a:defRPr kern="0" baseline="0"/>
            </a:lvl2pPr>
            <a:lvl3pPr>
              <a:defRPr kern="0" baseline="0"/>
            </a:lvl3pPr>
            <a:lvl4pPr>
              <a:defRPr kern="0" baseline="0"/>
            </a:lvl4pPr>
            <a:lvl5pPr>
              <a:defRPr kern="0"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5/31/2018</a:t>
            </a:r>
            <a:endParaRPr lang="en-US"/>
          </a:p>
        </p:txBody>
      </p:sp>
      <p:sp>
        <p:nvSpPr>
          <p:cNvPr id="8" name="Footer Placeholder 7"/>
          <p:cNvSpPr>
            <a:spLocks noGrp="1"/>
          </p:cNvSpPr>
          <p:nvPr>
            <p:ph type="ftr" sz="quarter" idx="11"/>
          </p:nvPr>
        </p:nvSpPr>
        <p:spPr/>
        <p:txBody>
          <a:bodyPr/>
          <a:lstStyle/>
          <a:p>
            <a:r>
              <a:rPr lang="en-US" smtClean="0"/>
              <a:t>Home Accessibility &amp; Safety  Modification Programs</a:t>
            </a:r>
            <a:endParaRPr lang="en-US"/>
          </a:p>
        </p:txBody>
      </p:sp>
      <p:sp>
        <p:nvSpPr>
          <p:cNvPr id="9" name="Slide Number Placeholder 8"/>
          <p:cNvSpPr>
            <a:spLocks noGrp="1"/>
          </p:cNvSpPr>
          <p:nvPr>
            <p:ph type="sldNum" sz="quarter" idx="12"/>
          </p:nvPr>
        </p:nvSpPr>
        <p:spPr/>
        <p:txBody>
          <a:bodyPr/>
          <a:lstStyle/>
          <a:p>
            <a:fld id="{98673AA5-DAE5-44C3-B896-1A170E89F911}" type="slidenum">
              <a:rPr lang="en-US" smtClean="0"/>
              <a:t>‹#›</a:t>
            </a:fld>
            <a:endParaRPr lang="en-US"/>
          </a:p>
        </p:txBody>
      </p:sp>
      <p:sp>
        <p:nvSpPr>
          <p:cNvPr id="13" name="Rectangle 12"/>
          <p:cNvSpPr/>
          <p:nvPr userDrawn="1"/>
        </p:nvSpPr>
        <p:spPr>
          <a:xfrm>
            <a:off x="0" y="6400800"/>
            <a:ext cx="9144000" cy="457200"/>
          </a:xfrm>
          <a:prstGeom prst="rect">
            <a:avLst/>
          </a:prstGeom>
          <a:solidFill>
            <a:srgbClr val="4B4D6C"/>
          </a:solidFill>
          <a:ln>
            <a:solidFill>
              <a:srgbClr val="4B4D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Rectangle 11"/>
          <p:cNvSpPr/>
          <p:nvPr userDrawn="1"/>
        </p:nvSpPr>
        <p:spPr>
          <a:xfrm>
            <a:off x="0" y="0"/>
            <a:ext cx="9144000" cy="228600"/>
          </a:xfrm>
          <a:prstGeom prst="rect">
            <a:avLst/>
          </a:prstGeom>
          <a:solidFill>
            <a:srgbClr val="4B4D6C"/>
          </a:solidFill>
          <a:ln>
            <a:solidFill>
              <a:srgbClr val="4B4D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6" name="Picture 15"/>
          <p:cNvPicPr>
            <a:picLocks noChangeAspect="1"/>
          </p:cNvPicPr>
          <p:nvPr userDrawn="1"/>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91440" y="6446837"/>
            <a:ext cx="1865376" cy="366469"/>
          </a:xfrm>
          <a:prstGeom prst="rect">
            <a:avLst/>
          </a:prstGeom>
        </p:spPr>
      </p:pic>
    </p:spTree>
    <p:extLst>
      <p:ext uri="{BB962C8B-B14F-4D97-AF65-F5344CB8AC3E}">
        <p14:creationId xmlns:p14="http://schemas.microsoft.com/office/powerpoint/2010/main" val="379712376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5/31/2018</a:t>
            </a:r>
            <a:endParaRPr lang="en-US"/>
          </a:p>
        </p:txBody>
      </p:sp>
      <p:sp>
        <p:nvSpPr>
          <p:cNvPr id="4" name="Footer Placeholder 3"/>
          <p:cNvSpPr>
            <a:spLocks noGrp="1"/>
          </p:cNvSpPr>
          <p:nvPr>
            <p:ph type="ftr" sz="quarter" idx="11"/>
          </p:nvPr>
        </p:nvSpPr>
        <p:spPr/>
        <p:txBody>
          <a:bodyPr/>
          <a:lstStyle/>
          <a:p>
            <a:r>
              <a:rPr lang="en-US" smtClean="0"/>
              <a:t>Home Accessibility &amp; Safety  Modification Programs</a:t>
            </a:r>
            <a:endParaRPr lang="en-US"/>
          </a:p>
        </p:txBody>
      </p:sp>
      <p:sp>
        <p:nvSpPr>
          <p:cNvPr id="5" name="Slide Number Placeholder 4"/>
          <p:cNvSpPr>
            <a:spLocks noGrp="1"/>
          </p:cNvSpPr>
          <p:nvPr>
            <p:ph type="sldNum" sz="quarter" idx="12"/>
          </p:nvPr>
        </p:nvSpPr>
        <p:spPr/>
        <p:txBody>
          <a:bodyPr/>
          <a:lstStyle/>
          <a:p>
            <a:fld id="{98673AA5-DAE5-44C3-B896-1A170E89F911}" type="slidenum">
              <a:rPr lang="en-US" smtClean="0"/>
              <a:t>‹#›</a:t>
            </a:fld>
            <a:endParaRPr lang="en-US"/>
          </a:p>
        </p:txBody>
      </p:sp>
      <p:sp>
        <p:nvSpPr>
          <p:cNvPr id="9" name="Rectangle 8"/>
          <p:cNvSpPr/>
          <p:nvPr userDrawn="1"/>
        </p:nvSpPr>
        <p:spPr>
          <a:xfrm>
            <a:off x="0" y="6400800"/>
            <a:ext cx="9144000" cy="457200"/>
          </a:xfrm>
          <a:prstGeom prst="rect">
            <a:avLst/>
          </a:prstGeom>
          <a:solidFill>
            <a:srgbClr val="4B4D6C"/>
          </a:solidFill>
          <a:ln>
            <a:solidFill>
              <a:srgbClr val="4B4D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Rectangle 7"/>
          <p:cNvSpPr/>
          <p:nvPr userDrawn="1"/>
        </p:nvSpPr>
        <p:spPr>
          <a:xfrm>
            <a:off x="0" y="0"/>
            <a:ext cx="9144000" cy="228600"/>
          </a:xfrm>
          <a:prstGeom prst="rect">
            <a:avLst/>
          </a:prstGeom>
          <a:solidFill>
            <a:srgbClr val="4B4D6C"/>
          </a:solidFill>
          <a:ln>
            <a:solidFill>
              <a:srgbClr val="4B4D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3" name="Picture 12"/>
          <p:cNvPicPr>
            <a:picLocks noChangeAspect="1"/>
          </p:cNvPicPr>
          <p:nvPr userDrawn="1"/>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91440" y="6446837"/>
            <a:ext cx="1865376" cy="366469"/>
          </a:xfrm>
          <a:prstGeom prst="rect">
            <a:avLst/>
          </a:prstGeom>
        </p:spPr>
      </p:pic>
    </p:spTree>
    <p:extLst>
      <p:ext uri="{BB962C8B-B14F-4D97-AF65-F5344CB8AC3E}">
        <p14:creationId xmlns:p14="http://schemas.microsoft.com/office/powerpoint/2010/main" val="9552234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5/31/2018</a:t>
            </a:r>
            <a:endParaRPr lang="en-US"/>
          </a:p>
        </p:txBody>
      </p:sp>
      <p:sp>
        <p:nvSpPr>
          <p:cNvPr id="3" name="Footer Placeholder 2"/>
          <p:cNvSpPr>
            <a:spLocks noGrp="1"/>
          </p:cNvSpPr>
          <p:nvPr>
            <p:ph type="ftr" sz="quarter" idx="11"/>
          </p:nvPr>
        </p:nvSpPr>
        <p:spPr/>
        <p:txBody>
          <a:bodyPr/>
          <a:lstStyle/>
          <a:p>
            <a:r>
              <a:rPr lang="en-US" smtClean="0"/>
              <a:t>Home Accessibility &amp; Safety  Modification Programs</a:t>
            </a:r>
            <a:endParaRPr lang="en-US"/>
          </a:p>
        </p:txBody>
      </p:sp>
      <p:sp>
        <p:nvSpPr>
          <p:cNvPr id="4" name="Slide Number Placeholder 3"/>
          <p:cNvSpPr>
            <a:spLocks noGrp="1"/>
          </p:cNvSpPr>
          <p:nvPr>
            <p:ph type="sldNum" sz="quarter" idx="12"/>
          </p:nvPr>
        </p:nvSpPr>
        <p:spPr/>
        <p:txBody>
          <a:bodyPr/>
          <a:lstStyle/>
          <a:p>
            <a:fld id="{98673AA5-DAE5-44C3-B896-1A170E89F911}" type="slidenum">
              <a:rPr lang="en-US" smtClean="0"/>
              <a:t>‹#›</a:t>
            </a:fld>
            <a:endParaRPr lang="en-US"/>
          </a:p>
        </p:txBody>
      </p:sp>
      <p:sp>
        <p:nvSpPr>
          <p:cNvPr id="8" name="Rectangle 7"/>
          <p:cNvSpPr/>
          <p:nvPr userDrawn="1"/>
        </p:nvSpPr>
        <p:spPr>
          <a:xfrm>
            <a:off x="0" y="6400800"/>
            <a:ext cx="9144000" cy="457200"/>
          </a:xfrm>
          <a:prstGeom prst="rect">
            <a:avLst/>
          </a:prstGeom>
          <a:solidFill>
            <a:srgbClr val="4B4D6C"/>
          </a:solidFill>
          <a:ln>
            <a:solidFill>
              <a:srgbClr val="4B4D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Rectangle 6"/>
          <p:cNvSpPr/>
          <p:nvPr userDrawn="1"/>
        </p:nvSpPr>
        <p:spPr>
          <a:xfrm>
            <a:off x="0" y="0"/>
            <a:ext cx="9144000" cy="228600"/>
          </a:xfrm>
          <a:prstGeom prst="rect">
            <a:avLst/>
          </a:prstGeom>
          <a:solidFill>
            <a:srgbClr val="4B4D6C"/>
          </a:solidFill>
          <a:ln>
            <a:solidFill>
              <a:srgbClr val="4B4D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 name="Picture 10"/>
          <p:cNvPicPr>
            <a:picLocks noChangeAspect="1"/>
          </p:cNvPicPr>
          <p:nvPr userDrawn="1"/>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91440" y="6446837"/>
            <a:ext cx="1865376" cy="366469"/>
          </a:xfrm>
          <a:prstGeom prst="rect">
            <a:avLst/>
          </a:prstGeom>
        </p:spPr>
      </p:pic>
    </p:spTree>
    <p:extLst>
      <p:ext uri="{BB962C8B-B14F-4D97-AF65-F5344CB8AC3E}">
        <p14:creationId xmlns:p14="http://schemas.microsoft.com/office/powerpoint/2010/main" val="48893836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kern="0" baseline="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kern="0" baseline="0"/>
            </a:lvl1pPr>
            <a:lvl2pPr>
              <a:defRPr sz="2800" kern="0" baseline="0"/>
            </a:lvl2pPr>
            <a:lvl3pPr>
              <a:defRPr sz="2400" kern="0" baseline="0"/>
            </a:lvl3pPr>
            <a:lvl4pPr>
              <a:defRPr sz="2000" kern="0" baseline="0"/>
            </a:lvl4pPr>
            <a:lvl5pPr>
              <a:defRPr sz="2000" kern="0" baseline="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kern="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5/31/2018</a:t>
            </a:r>
            <a:endParaRPr lang="en-US"/>
          </a:p>
        </p:txBody>
      </p:sp>
      <p:sp>
        <p:nvSpPr>
          <p:cNvPr id="6" name="Footer Placeholder 5"/>
          <p:cNvSpPr>
            <a:spLocks noGrp="1"/>
          </p:cNvSpPr>
          <p:nvPr>
            <p:ph type="ftr" sz="quarter" idx="11"/>
          </p:nvPr>
        </p:nvSpPr>
        <p:spPr/>
        <p:txBody>
          <a:bodyPr/>
          <a:lstStyle/>
          <a:p>
            <a:r>
              <a:rPr lang="en-US" smtClean="0"/>
              <a:t>Home Accessibility &amp; Safety  Modification Programs</a:t>
            </a:r>
            <a:endParaRPr lang="en-US"/>
          </a:p>
        </p:txBody>
      </p:sp>
      <p:sp>
        <p:nvSpPr>
          <p:cNvPr id="7" name="Slide Number Placeholder 6"/>
          <p:cNvSpPr>
            <a:spLocks noGrp="1"/>
          </p:cNvSpPr>
          <p:nvPr>
            <p:ph type="sldNum" sz="quarter" idx="12"/>
          </p:nvPr>
        </p:nvSpPr>
        <p:spPr/>
        <p:txBody>
          <a:bodyPr/>
          <a:lstStyle/>
          <a:p>
            <a:fld id="{98673AA5-DAE5-44C3-B896-1A170E89F911}" type="slidenum">
              <a:rPr lang="en-US" smtClean="0"/>
              <a:t>‹#›</a:t>
            </a:fld>
            <a:endParaRPr lang="en-US"/>
          </a:p>
        </p:txBody>
      </p:sp>
      <p:sp>
        <p:nvSpPr>
          <p:cNvPr id="11" name="Rectangle 10"/>
          <p:cNvSpPr/>
          <p:nvPr userDrawn="1"/>
        </p:nvSpPr>
        <p:spPr>
          <a:xfrm>
            <a:off x="0" y="6400800"/>
            <a:ext cx="9144000" cy="457200"/>
          </a:xfrm>
          <a:prstGeom prst="rect">
            <a:avLst/>
          </a:prstGeom>
          <a:solidFill>
            <a:srgbClr val="4B4D6C"/>
          </a:solidFill>
          <a:ln>
            <a:solidFill>
              <a:srgbClr val="4B4D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p:cNvSpPr/>
          <p:nvPr userDrawn="1"/>
        </p:nvSpPr>
        <p:spPr>
          <a:xfrm>
            <a:off x="0" y="0"/>
            <a:ext cx="9144000" cy="228600"/>
          </a:xfrm>
          <a:prstGeom prst="rect">
            <a:avLst/>
          </a:prstGeom>
          <a:solidFill>
            <a:srgbClr val="4B4D6C"/>
          </a:solidFill>
          <a:ln>
            <a:solidFill>
              <a:srgbClr val="4B4D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4" name="Picture 13"/>
          <p:cNvPicPr>
            <a:picLocks noChangeAspect="1"/>
          </p:cNvPicPr>
          <p:nvPr userDrawn="1"/>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91440" y="6446837"/>
            <a:ext cx="1865376" cy="366469"/>
          </a:xfrm>
          <a:prstGeom prst="rect">
            <a:avLst/>
          </a:prstGeom>
        </p:spPr>
      </p:pic>
    </p:spTree>
    <p:extLst>
      <p:ext uri="{BB962C8B-B14F-4D97-AF65-F5344CB8AC3E}">
        <p14:creationId xmlns:p14="http://schemas.microsoft.com/office/powerpoint/2010/main" val="231085392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00800" y="6400800"/>
            <a:ext cx="914400" cy="457200"/>
          </a:xfrm>
          <a:prstGeom prst="rect">
            <a:avLst/>
          </a:prstGeom>
        </p:spPr>
        <p:txBody>
          <a:bodyPr vert="horz" lIns="91440" tIns="45720" rIns="91440" bIns="45720" rtlCol="0" anchor="ctr"/>
          <a:lstStyle>
            <a:lvl1pPr algn="l">
              <a:defRPr sz="1200">
                <a:solidFill>
                  <a:schemeClr val="bg1"/>
                </a:solidFill>
                <a:latin typeface="+mj-lt"/>
              </a:defRPr>
            </a:lvl1pPr>
          </a:lstStyle>
          <a:p>
            <a:pPr algn="ctr"/>
            <a:r>
              <a:rPr lang="en-US" smtClean="0"/>
              <a:t>5/31/2018</a:t>
            </a:r>
            <a:endParaRPr lang="en-US" dirty="0"/>
          </a:p>
        </p:txBody>
      </p:sp>
      <p:sp>
        <p:nvSpPr>
          <p:cNvPr id="5" name="Footer Placeholder 4"/>
          <p:cNvSpPr>
            <a:spLocks noGrp="1"/>
          </p:cNvSpPr>
          <p:nvPr>
            <p:ph type="ftr" sz="quarter" idx="3"/>
          </p:nvPr>
        </p:nvSpPr>
        <p:spPr>
          <a:xfrm>
            <a:off x="3028950" y="6400800"/>
            <a:ext cx="3086100" cy="457200"/>
          </a:xfrm>
          <a:prstGeom prst="rect">
            <a:avLst/>
          </a:prstGeom>
        </p:spPr>
        <p:txBody>
          <a:bodyPr vert="horz" lIns="91440" tIns="45720" rIns="91440" bIns="45720" rtlCol="0" anchor="ctr"/>
          <a:lstStyle>
            <a:lvl1pPr algn="ctr">
              <a:defRPr sz="1200">
                <a:solidFill>
                  <a:schemeClr val="bg1"/>
                </a:solidFill>
                <a:latin typeface="+mj-lt"/>
              </a:defRPr>
            </a:lvl1pPr>
          </a:lstStyle>
          <a:p>
            <a:r>
              <a:rPr lang="en-US" smtClean="0"/>
              <a:t>Home Accessibility &amp; Safety  Modification Programs</a:t>
            </a:r>
            <a:endParaRPr lang="en-US" dirty="0"/>
          </a:p>
        </p:txBody>
      </p:sp>
      <p:sp>
        <p:nvSpPr>
          <p:cNvPr id="6" name="Slide Number Placeholder 5"/>
          <p:cNvSpPr>
            <a:spLocks noGrp="1"/>
          </p:cNvSpPr>
          <p:nvPr>
            <p:ph type="sldNum" sz="quarter" idx="4"/>
          </p:nvPr>
        </p:nvSpPr>
        <p:spPr>
          <a:xfrm>
            <a:off x="7600950" y="6400800"/>
            <a:ext cx="914400" cy="457200"/>
          </a:xfrm>
          <a:prstGeom prst="rect">
            <a:avLst/>
          </a:prstGeom>
        </p:spPr>
        <p:txBody>
          <a:bodyPr vert="horz" lIns="91440" tIns="45720" rIns="91440" bIns="45720" rtlCol="0" anchor="ctr"/>
          <a:lstStyle>
            <a:lvl1pPr algn="r">
              <a:defRPr sz="1200">
                <a:solidFill>
                  <a:schemeClr val="bg1"/>
                </a:solidFill>
                <a:latin typeface="+mj-lt"/>
              </a:defRPr>
            </a:lvl1pPr>
          </a:lstStyle>
          <a:p>
            <a:fld id="{98673AA5-DAE5-44C3-B896-1A170E89F911}" type="slidenum">
              <a:rPr lang="en-US" smtClean="0"/>
              <a:pPr/>
              <a:t>‹#›</a:t>
            </a:fld>
            <a:endParaRPr lang="en-US" dirty="0"/>
          </a:p>
        </p:txBody>
      </p:sp>
    </p:spTree>
    <p:extLst>
      <p:ext uri="{BB962C8B-B14F-4D97-AF65-F5344CB8AC3E}">
        <p14:creationId xmlns:p14="http://schemas.microsoft.com/office/powerpoint/2010/main" val="111027065"/>
      </p:ext>
    </p:extLst>
  </p:cSld>
  <p:clrMap bg1="lt1" tx1="dk1" bg2="lt2" tx2="dk2" accent1="accent1" accent2="accent2" accent3="accent3" accent4="accent4" accent5="accent5" accent6="accent6" hlink="hlink" folHlink="folHlink"/>
  <p:sldLayoutIdLst>
    <p:sldLayoutId id="2147483661" r:id="rId1"/>
    <p:sldLayoutId id="2147483694"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90"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0" baseline="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0" baseline="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0" baseline="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0" baseline="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0" baseline="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00800" y="6400800"/>
            <a:ext cx="914400" cy="457200"/>
          </a:xfrm>
          <a:prstGeom prst="rect">
            <a:avLst/>
          </a:prstGeom>
        </p:spPr>
        <p:txBody>
          <a:bodyPr vert="horz" lIns="91440" tIns="45720" rIns="91440" bIns="45720" rtlCol="0" anchor="ctr"/>
          <a:lstStyle>
            <a:lvl1pPr algn="l">
              <a:defRPr sz="1200">
                <a:solidFill>
                  <a:schemeClr val="bg1"/>
                </a:solidFill>
                <a:latin typeface="+mj-lt"/>
              </a:defRPr>
            </a:lvl1pPr>
          </a:lstStyle>
          <a:p>
            <a:pPr algn="ctr"/>
            <a:r>
              <a:rPr lang="en-US" smtClean="0"/>
              <a:t>5/31/2018</a:t>
            </a:r>
            <a:endParaRPr lang="en-US" dirty="0"/>
          </a:p>
        </p:txBody>
      </p:sp>
      <p:sp>
        <p:nvSpPr>
          <p:cNvPr id="5" name="Footer Placeholder 4"/>
          <p:cNvSpPr>
            <a:spLocks noGrp="1"/>
          </p:cNvSpPr>
          <p:nvPr>
            <p:ph type="ftr" sz="quarter" idx="3"/>
          </p:nvPr>
        </p:nvSpPr>
        <p:spPr>
          <a:xfrm>
            <a:off x="3028950" y="6400800"/>
            <a:ext cx="3086100" cy="457200"/>
          </a:xfrm>
          <a:prstGeom prst="rect">
            <a:avLst/>
          </a:prstGeom>
        </p:spPr>
        <p:txBody>
          <a:bodyPr vert="horz" lIns="91440" tIns="45720" rIns="91440" bIns="45720" rtlCol="0" anchor="ctr"/>
          <a:lstStyle>
            <a:lvl1pPr algn="ctr">
              <a:defRPr sz="1200">
                <a:solidFill>
                  <a:schemeClr val="bg1"/>
                </a:solidFill>
                <a:latin typeface="+mj-lt"/>
              </a:defRPr>
            </a:lvl1pPr>
          </a:lstStyle>
          <a:p>
            <a:r>
              <a:rPr lang="en-US" smtClean="0"/>
              <a:t>Home Accessibility &amp; Safety  Modification Programs</a:t>
            </a:r>
            <a:endParaRPr lang="en-US" dirty="0"/>
          </a:p>
        </p:txBody>
      </p:sp>
      <p:sp>
        <p:nvSpPr>
          <p:cNvPr id="6" name="Slide Number Placeholder 5"/>
          <p:cNvSpPr>
            <a:spLocks noGrp="1"/>
          </p:cNvSpPr>
          <p:nvPr>
            <p:ph type="sldNum" sz="quarter" idx="4"/>
          </p:nvPr>
        </p:nvSpPr>
        <p:spPr>
          <a:xfrm>
            <a:off x="7600950" y="6400800"/>
            <a:ext cx="914400" cy="457200"/>
          </a:xfrm>
          <a:prstGeom prst="rect">
            <a:avLst/>
          </a:prstGeom>
        </p:spPr>
        <p:txBody>
          <a:bodyPr vert="horz" lIns="91440" tIns="45720" rIns="91440" bIns="45720" rtlCol="0" anchor="ctr"/>
          <a:lstStyle>
            <a:lvl1pPr algn="r">
              <a:defRPr sz="1200">
                <a:solidFill>
                  <a:schemeClr val="bg1"/>
                </a:solidFill>
                <a:latin typeface="+mj-lt"/>
              </a:defRPr>
            </a:lvl1pPr>
          </a:lstStyle>
          <a:p>
            <a:fld id="{98673AA5-DAE5-44C3-B896-1A170E89F911}" type="slidenum">
              <a:rPr lang="en-US" smtClean="0"/>
              <a:pPr/>
              <a:t>‹#›</a:t>
            </a:fld>
            <a:endParaRPr lang="en-US" dirty="0"/>
          </a:p>
        </p:txBody>
      </p:sp>
    </p:spTree>
    <p:extLst>
      <p:ext uri="{BB962C8B-B14F-4D97-AF65-F5344CB8AC3E}">
        <p14:creationId xmlns:p14="http://schemas.microsoft.com/office/powerpoint/2010/main" val="1179090226"/>
      </p:ext>
    </p:extLst>
  </p:cSld>
  <p:clrMap bg1="lt1" tx1="dk1" bg2="lt2" tx2="dk2" accent1="accent1" accent2="accent2" accent3="accent3" accent4="accent4" accent5="accent5" accent6="accent6" hlink="hlink" folHlink="folHlink"/>
  <p:sldLayoutIdLst>
    <p:sldLayoutId id="2147483696"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98"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0" baseline="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0" baseline="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0" baseline="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0" baseline="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0" baseline="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00800" y="6400800"/>
            <a:ext cx="914400" cy="457200"/>
          </a:xfrm>
          <a:prstGeom prst="rect">
            <a:avLst/>
          </a:prstGeom>
        </p:spPr>
        <p:txBody>
          <a:bodyPr vert="horz" lIns="91440" tIns="45720" rIns="91440" bIns="45720" rtlCol="0" anchor="ctr"/>
          <a:lstStyle>
            <a:lvl1pPr algn="l">
              <a:defRPr sz="1200">
                <a:solidFill>
                  <a:schemeClr val="bg1"/>
                </a:solidFill>
                <a:latin typeface="+mj-lt"/>
              </a:defRPr>
            </a:lvl1pPr>
          </a:lstStyle>
          <a:p>
            <a:pPr algn="ctr"/>
            <a:r>
              <a:rPr lang="en-US" smtClean="0"/>
              <a:t>5/31/2018</a:t>
            </a:r>
            <a:endParaRPr lang="en-US" dirty="0"/>
          </a:p>
        </p:txBody>
      </p:sp>
      <p:sp>
        <p:nvSpPr>
          <p:cNvPr id="5" name="Footer Placeholder 4"/>
          <p:cNvSpPr>
            <a:spLocks noGrp="1"/>
          </p:cNvSpPr>
          <p:nvPr>
            <p:ph type="ftr" sz="quarter" idx="3"/>
          </p:nvPr>
        </p:nvSpPr>
        <p:spPr>
          <a:xfrm>
            <a:off x="3028950" y="6400800"/>
            <a:ext cx="3086100" cy="457200"/>
          </a:xfrm>
          <a:prstGeom prst="rect">
            <a:avLst/>
          </a:prstGeom>
        </p:spPr>
        <p:txBody>
          <a:bodyPr vert="horz" lIns="91440" tIns="45720" rIns="91440" bIns="45720" rtlCol="0" anchor="ctr"/>
          <a:lstStyle>
            <a:lvl1pPr algn="ctr">
              <a:defRPr sz="1200">
                <a:solidFill>
                  <a:schemeClr val="bg1"/>
                </a:solidFill>
                <a:latin typeface="+mj-lt"/>
              </a:defRPr>
            </a:lvl1pPr>
          </a:lstStyle>
          <a:p>
            <a:r>
              <a:rPr lang="en-US" smtClean="0"/>
              <a:t>Home Accessibility &amp; Safety  Modification Programs</a:t>
            </a:r>
            <a:endParaRPr lang="en-US" dirty="0"/>
          </a:p>
        </p:txBody>
      </p:sp>
      <p:sp>
        <p:nvSpPr>
          <p:cNvPr id="6" name="Slide Number Placeholder 5"/>
          <p:cNvSpPr>
            <a:spLocks noGrp="1"/>
          </p:cNvSpPr>
          <p:nvPr>
            <p:ph type="sldNum" sz="quarter" idx="4"/>
          </p:nvPr>
        </p:nvSpPr>
        <p:spPr>
          <a:xfrm>
            <a:off x="7600950" y="6400800"/>
            <a:ext cx="914400" cy="457200"/>
          </a:xfrm>
          <a:prstGeom prst="rect">
            <a:avLst/>
          </a:prstGeom>
        </p:spPr>
        <p:txBody>
          <a:bodyPr vert="horz" lIns="91440" tIns="45720" rIns="91440" bIns="45720" rtlCol="0" anchor="ctr"/>
          <a:lstStyle>
            <a:lvl1pPr algn="r">
              <a:defRPr sz="1200">
                <a:solidFill>
                  <a:schemeClr val="bg1"/>
                </a:solidFill>
                <a:latin typeface="+mj-lt"/>
              </a:defRPr>
            </a:lvl1pPr>
          </a:lstStyle>
          <a:p>
            <a:fld id="{98673AA5-DAE5-44C3-B896-1A170E89F911}" type="slidenum">
              <a:rPr lang="en-US" smtClean="0"/>
              <a:pPr/>
              <a:t>‹#›</a:t>
            </a:fld>
            <a:endParaRPr lang="en-US" dirty="0"/>
          </a:p>
        </p:txBody>
      </p:sp>
    </p:spTree>
    <p:extLst>
      <p:ext uri="{BB962C8B-B14F-4D97-AF65-F5344CB8AC3E}">
        <p14:creationId xmlns:p14="http://schemas.microsoft.com/office/powerpoint/2010/main" val="1770408052"/>
      </p:ext>
    </p:extLst>
  </p:cSld>
  <p:clrMap bg1="lt1" tx1="dk1" bg2="lt2" tx2="dk2" accent1="accent1" accent2="accent2" accent3="accent3" accent4="accent4" accent5="accent5" accent6="accent6" hlink="hlink" folHlink="folHlink"/>
  <p:sldLayoutIdLst>
    <p:sldLayoutId id="2147483697"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9"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0" baseline="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0" baseline="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0" baseline="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0" baseline="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0" baseline="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Home Accessibility &amp; Safety Modification Programs</a:t>
            </a:r>
            <a:endParaRPr lang="en-US" dirty="0"/>
          </a:p>
        </p:txBody>
      </p:sp>
      <p:sp>
        <p:nvSpPr>
          <p:cNvPr id="3" name="Text Placeholder 2"/>
          <p:cNvSpPr>
            <a:spLocks noGrp="1"/>
          </p:cNvSpPr>
          <p:nvPr>
            <p:ph type="body" sz="quarter" idx="13"/>
          </p:nvPr>
        </p:nvSpPr>
        <p:spPr/>
        <p:txBody>
          <a:bodyPr/>
          <a:lstStyle/>
          <a:p>
            <a:r>
              <a:rPr lang="en-US" dirty="0" smtClean="0"/>
              <a:t>Clyde S. Barr</a:t>
            </a:r>
            <a:endParaRPr lang="en-US" dirty="0"/>
          </a:p>
        </p:txBody>
      </p:sp>
      <p:sp>
        <p:nvSpPr>
          <p:cNvPr id="4" name="Text Placeholder 3"/>
          <p:cNvSpPr>
            <a:spLocks noGrp="1"/>
          </p:cNvSpPr>
          <p:nvPr>
            <p:ph type="body" sz="quarter" idx="15"/>
          </p:nvPr>
        </p:nvSpPr>
        <p:spPr/>
        <p:txBody>
          <a:bodyPr/>
          <a:lstStyle/>
          <a:p>
            <a:r>
              <a:rPr lang="en-US" dirty="0" smtClean="0"/>
              <a:t>Policy Analyst</a:t>
            </a:r>
            <a:endParaRPr lang="en-US" dirty="0"/>
          </a:p>
        </p:txBody>
      </p:sp>
      <p:sp>
        <p:nvSpPr>
          <p:cNvPr id="5" name="Text Placeholder 4"/>
          <p:cNvSpPr>
            <a:spLocks noGrp="1"/>
          </p:cNvSpPr>
          <p:nvPr>
            <p:ph type="body" sz="quarter" idx="16"/>
          </p:nvPr>
        </p:nvSpPr>
        <p:spPr/>
        <p:txBody>
          <a:bodyPr/>
          <a:lstStyle/>
          <a:p>
            <a:r>
              <a:rPr lang="en-US" dirty="0" smtClean="0"/>
              <a:t>May 31, 2018</a:t>
            </a:r>
            <a:endParaRPr lang="en-US" dirty="0"/>
          </a:p>
        </p:txBody>
      </p:sp>
    </p:spTree>
    <p:extLst>
      <p:ext uri="{BB962C8B-B14F-4D97-AF65-F5344CB8AC3E}">
        <p14:creationId xmlns:p14="http://schemas.microsoft.com/office/powerpoint/2010/main" val="18050507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320085" y="822905"/>
            <a:ext cx="4389120" cy="823912"/>
          </a:xfrm>
        </p:spPr>
        <p:txBody>
          <a:bodyPr anchor="ctr">
            <a:noAutofit/>
          </a:bodyPr>
          <a:lstStyle/>
          <a:p>
            <a:pPr algn="ctr"/>
            <a:r>
              <a:rPr lang="en-US" sz="3600" b="0" dirty="0" smtClean="0"/>
              <a:t>Levels of Home Modifications</a:t>
            </a:r>
            <a:endParaRPr lang="en-US" sz="3600" b="0" dirty="0"/>
          </a:p>
        </p:txBody>
      </p:sp>
      <p:sp>
        <p:nvSpPr>
          <p:cNvPr id="9" name="Text Placeholder 8"/>
          <p:cNvSpPr>
            <a:spLocks noGrp="1"/>
          </p:cNvSpPr>
          <p:nvPr>
            <p:ph type="body" sz="quarter" idx="3"/>
          </p:nvPr>
        </p:nvSpPr>
        <p:spPr>
          <a:xfrm>
            <a:off x="4627959" y="770121"/>
            <a:ext cx="3887391" cy="823912"/>
          </a:xfrm>
        </p:spPr>
        <p:txBody>
          <a:bodyPr anchor="ctr">
            <a:noAutofit/>
          </a:bodyPr>
          <a:lstStyle/>
          <a:p>
            <a:pPr algn="ctr"/>
            <a:r>
              <a:rPr lang="en-US" sz="3600" b="0" dirty="0" smtClean="0"/>
              <a:t>Types of Programs</a:t>
            </a:r>
            <a:endParaRPr lang="en-US" sz="3600" b="0" dirty="0"/>
          </a:p>
        </p:txBody>
      </p:sp>
      <p:sp>
        <p:nvSpPr>
          <p:cNvPr id="5" name="Content Placeholder 4"/>
          <p:cNvSpPr>
            <a:spLocks noGrp="1"/>
          </p:cNvSpPr>
          <p:nvPr>
            <p:ph sz="quarter" idx="4"/>
          </p:nvPr>
        </p:nvSpPr>
        <p:spPr>
          <a:xfrm>
            <a:off x="4629149" y="1541248"/>
            <a:ext cx="4480560" cy="4648415"/>
          </a:xfrm>
        </p:spPr>
        <p:txBody>
          <a:bodyPr anchor="ctr">
            <a:normAutofit/>
          </a:bodyPr>
          <a:lstStyle/>
          <a:p>
            <a:r>
              <a:rPr lang="en-US" dirty="0"/>
              <a:t>Financial Assistance</a:t>
            </a:r>
          </a:p>
          <a:p>
            <a:pPr marL="457200" lvl="1" indent="0">
              <a:buNone/>
            </a:pPr>
            <a:endParaRPr lang="en-US" dirty="0"/>
          </a:p>
          <a:p>
            <a:r>
              <a:rPr lang="en-US" dirty="0"/>
              <a:t>Service Providers with Financial Assistance</a:t>
            </a:r>
          </a:p>
          <a:p>
            <a:pPr marL="514350" indent="-514350">
              <a:buFont typeface="+mj-lt"/>
              <a:buAutoNum type="arabicPeriod"/>
            </a:pPr>
            <a:endParaRPr lang="en-US" dirty="0"/>
          </a:p>
          <a:p>
            <a:r>
              <a:rPr lang="en-US" dirty="0"/>
              <a:t>Private Sector Professionals </a:t>
            </a:r>
          </a:p>
        </p:txBody>
      </p:sp>
      <p:sp>
        <p:nvSpPr>
          <p:cNvPr id="6" name="Slide Number Placeholder 5"/>
          <p:cNvSpPr>
            <a:spLocks noGrp="1"/>
          </p:cNvSpPr>
          <p:nvPr>
            <p:ph type="sldNum" sz="quarter" idx="12"/>
          </p:nvPr>
        </p:nvSpPr>
        <p:spPr/>
        <p:txBody>
          <a:bodyPr/>
          <a:lstStyle/>
          <a:p>
            <a:fld id="{98673AA5-DAE5-44C3-B896-1A170E89F911}" type="slidenum">
              <a:rPr lang="en-US" smtClean="0"/>
              <a:t>2</a:t>
            </a:fld>
            <a:endParaRPr lang="en-US" dirty="0"/>
          </a:p>
        </p:txBody>
      </p:sp>
      <p:sp>
        <p:nvSpPr>
          <p:cNvPr id="11" name="Rectangle 10"/>
          <p:cNvSpPr/>
          <p:nvPr/>
        </p:nvSpPr>
        <p:spPr>
          <a:xfrm>
            <a:off x="237649" y="717337"/>
            <a:ext cx="4389120" cy="547232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137205" y="1967600"/>
            <a:ext cx="4754880" cy="2971800"/>
          </a:xfrm>
          <a:prstGeom prst="rect">
            <a:avLst/>
          </a:prstGeom>
        </p:spPr>
      </p:pic>
    </p:spTree>
    <p:extLst>
      <p:ext uri="{BB962C8B-B14F-4D97-AF65-F5344CB8AC3E}">
        <p14:creationId xmlns:p14="http://schemas.microsoft.com/office/powerpoint/2010/main" val="720088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8673AA5-DAE5-44C3-B896-1A170E89F911}" type="slidenum">
              <a:rPr lang="en-US" smtClean="0"/>
              <a:t>3</a:t>
            </a:fld>
            <a:endParaRPr lang="en-US" dirty="0"/>
          </a:p>
        </p:txBody>
      </p:sp>
      <p:pic>
        <p:nvPicPr>
          <p:cNvPr id="2" name="Picture 1"/>
          <p:cNvPicPr>
            <a:picLocks noChangeAspect="1"/>
          </p:cNvPicPr>
          <p:nvPr/>
        </p:nvPicPr>
        <p:blipFill>
          <a:blip r:embed="rId3"/>
          <a:stretch>
            <a:fillRect/>
          </a:stretch>
        </p:blipFill>
        <p:spPr>
          <a:xfrm>
            <a:off x="1918470" y="251302"/>
            <a:ext cx="4939530" cy="6126480"/>
          </a:xfrm>
          <a:prstGeom prst="rect">
            <a:avLst/>
          </a:prstGeom>
        </p:spPr>
      </p:pic>
      <p:sp>
        <p:nvSpPr>
          <p:cNvPr id="5" name="Rectangle 4"/>
          <p:cNvSpPr/>
          <p:nvPr/>
        </p:nvSpPr>
        <p:spPr>
          <a:xfrm>
            <a:off x="1918470" y="292866"/>
            <a:ext cx="1988512" cy="4344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979718" y="290945"/>
            <a:ext cx="45719"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834245" y="338665"/>
            <a:ext cx="191192" cy="3429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9197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320085" y="822905"/>
            <a:ext cx="4389120" cy="823912"/>
          </a:xfrm>
        </p:spPr>
        <p:txBody>
          <a:bodyPr anchor="ctr">
            <a:noAutofit/>
          </a:bodyPr>
          <a:lstStyle/>
          <a:p>
            <a:pPr algn="ctr"/>
            <a:r>
              <a:rPr lang="en-US" sz="3600" b="0" dirty="0" smtClean="0"/>
              <a:t>Levels of Home Modifications</a:t>
            </a:r>
            <a:endParaRPr lang="en-US" sz="3600" b="0" dirty="0"/>
          </a:p>
        </p:txBody>
      </p:sp>
      <p:sp>
        <p:nvSpPr>
          <p:cNvPr id="9" name="Text Placeholder 8"/>
          <p:cNvSpPr>
            <a:spLocks noGrp="1"/>
          </p:cNvSpPr>
          <p:nvPr>
            <p:ph type="body" sz="quarter" idx="3"/>
          </p:nvPr>
        </p:nvSpPr>
        <p:spPr>
          <a:xfrm>
            <a:off x="4627958" y="770121"/>
            <a:ext cx="4480560" cy="823912"/>
          </a:xfrm>
        </p:spPr>
        <p:txBody>
          <a:bodyPr anchor="ctr">
            <a:noAutofit/>
          </a:bodyPr>
          <a:lstStyle/>
          <a:p>
            <a:pPr algn="ctr"/>
            <a:r>
              <a:rPr lang="en-US" sz="3600" b="0" dirty="0"/>
              <a:t>Financial Assistance Programs</a:t>
            </a:r>
          </a:p>
        </p:txBody>
      </p:sp>
      <p:sp>
        <p:nvSpPr>
          <p:cNvPr id="5" name="Content Placeholder 4"/>
          <p:cNvSpPr>
            <a:spLocks noGrp="1"/>
          </p:cNvSpPr>
          <p:nvPr>
            <p:ph sz="quarter" idx="4"/>
          </p:nvPr>
        </p:nvSpPr>
        <p:spPr>
          <a:xfrm>
            <a:off x="4629149" y="1541248"/>
            <a:ext cx="4480560" cy="4648415"/>
          </a:xfrm>
        </p:spPr>
        <p:txBody>
          <a:bodyPr anchor="ctr">
            <a:normAutofit/>
          </a:bodyPr>
          <a:lstStyle/>
          <a:p>
            <a:r>
              <a:rPr lang="en-US" dirty="0"/>
              <a:t>USDA </a:t>
            </a:r>
          </a:p>
          <a:p>
            <a:pPr lvl="1"/>
            <a:r>
              <a:rPr lang="en-US" dirty="0"/>
              <a:t>Single Family Housing Repair Loans &amp; Grants</a:t>
            </a:r>
          </a:p>
          <a:p>
            <a:pPr marL="914400" lvl="1" indent="-457200">
              <a:buFont typeface="+mj-lt"/>
              <a:buAutoNum type="arabicPeriod"/>
            </a:pPr>
            <a:endParaRPr lang="en-US" dirty="0"/>
          </a:p>
          <a:p>
            <a:r>
              <a:rPr lang="en-US" dirty="0"/>
              <a:t>MaineHousing</a:t>
            </a:r>
          </a:p>
          <a:p>
            <a:pPr lvl="1"/>
            <a:r>
              <a:rPr lang="en-US" dirty="0" err="1"/>
              <a:t>AccessAble</a:t>
            </a:r>
            <a:r>
              <a:rPr lang="en-US" dirty="0"/>
              <a:t> – Maine income tax credit</a:t>
            </a:r>
          </a:p>
        </p:txBody>
      </p:sp>
      <p:sp>
        <p:nvSpPr>
          <p:cNvPr id="6" name="Slide Number Placeholder 5"/>
          <p:cNvSpPr>
            <a:spLocks noGrp="1"/>
          </p:cNvSpPr>
          <p:nvPr>
            <p:ph type="sldNum" sz="quarter" idx="12"/>
          </p:nvPr>
        </p:nvSpPr>
        <p:spPr/>
        <p:txBody>
          <a:bodyPr/>
          <a:lstStyle/>
          <a:p>
            <a:fld id="{98673AA5-DAE5-44C3-B896-1A170E89F911}" type="slidenum">
              <a:rPr lang="en-US" smtClean="0"/>
              <a:t>4</a:t>
            </a:fld>
            <a:endParaRPr lang="en-US" dirty="0"/>
          </a:p>
        </p:txBody>
      </p:sp>
      <p:sp>
        <p:nvSpPr>
          <p:cNvPr id="11" name="Rectangle 10"/>
          <p:cNvSpPr/>
          <p:nvPr/>
        </p:nvSpPr>
        <p:spPr>
          <a:xfrm>
            <a:off x="237649" y="717337"/>
            <a:ext cx="4389120" cy="547232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137205" y="1967600"/>
            <a:ext cx="4754880" cy="2971800"/>
          </a:xfrm>
          <a:prstGeom prst="rect">
            <a:avLst/>
          </a:prstGeom>
        </p:spPr>
      </p:pic>
    </p:spTree>
    <p:extLst>
      <p:ext uri="{BB962C8B-B14F-4D97-AF65-F5344CB8AC3E}">
        <p14:creationId xmlns:p14="http://schemas.microsoft.com/office/powerpoint/2010/main" val="33160177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320085" y="822905"/>
            <a:ext cx="4389120" cy="823912"/>
          </a:xfrm>
        </p:spPr>
        <p:txBody>
          <a:bodyPr anchor="ctr">
            <a:noAutofit/>
          </a:bodyPr>
          <a:lstStyle/>
          <a:p>
            <a:pPr algn="ctr"/>
            <a:r>
              <a:rPr lang="en-US" sz="3600" b="0" dirty="0" smtClean="0"/>
              <a:t>Levels of Home Modifications</a:t>
            </a:r>
            <a:endParaRPr lang="en-US" sz="3600" b="0" dirty="0"/>
          </a:p>
        </p:txBody>
      </p:sp>
      <p:sp>
        <p:nvSpPr>
          <p:cNvPr id="9" name="Text Placeholder 8"/>
          <p:cNvSpPr>
            <a:spLocks noGrp="1"/>
          </p:cNvSpPr>
          <p:nvPr>
            <p:ph type="body" sz="quarter" idx="3"/>
          </p:nvPr>
        </p:nvSpPr>
        <p:spPr>
          <a:xfrm>
            <a:off x="4627958" y="998729"/>
            <a:ext cx="4480560" cy="823912"/>
          </a:xfrm>
        </p:spPr>
        <p:txBody>
          <a:bodyPr anchor="ctr">
            <a:noAutofit/>
          </a:bodyPr>
          <a:lstStyle/>
          <a:p>
            <a:pPr algn="ctr"/>
            <a:r>
              <a:rPr lang="en-US" sz="3600" b="0" dirty="0"/>
              <a:t>Service Providers with Financial Assistance</a:t>
            </a:r>
          </a:p>
        </p:txBody>
      </p:sp>
      <p:sp>
        <p:nvSpPr>
          <p:cNvPr id="5" name="Content Placeholder 4"/>
          <p:cNvSpPr>
            <a:spLocks noGrp="1"/>
          </p:cNvSpPr>
          <p:nvPr>
            <p:ph sz="quarter" idx="4"/>
          </p:nvPr>
        </p:nvSpPr>
        <p:spPr>
          <a:xfrm>
            <a:off x="4629149" y="2143424"/>
            <a:ext cx="4480560" cy="4046239"/>
          </a:xfrm>
        </p:spPr>
        <p:txBody>
          <a:bodyPr anchor="ctr">
            <a:normAutofit fontScale="92500" lnSpcReduction="10000"/>
          </a:bodyPr>
          <a:lstStyle/>
          <a:p>
            <a:r>
              <a:rPr lang="en-US" dirty="0"/>
              <a:t>Habitat for Humanity – Seven Rivers &amp; Greater Bangor</a:t>
            </a:r>
          </a:p>
          <a:p>
            <a:r>
              <a:rPr lang="en-US" dirty="0"/>
              <a:t>Rebuilding Together – Lewiston &amp; Auburn and Lincoln County</a:t>
            </a:r>
          </a:p>
          <a:p>
            <a:r>
              <a:rPr lang="en-US" dirty="0"/>
              <a:t>Handy Brigade – Bowdoinham &amp; Richmond</a:t>
            </a:r>
          </a:p>
          <a:p>
            <a:r>
              <a:rPr lang="en-US" dirty="0" err="1"/>
              <a:t>Harpswell</a:t>
            </a:r>
            <a:r>
              <a:rPr lang="en-US" dirty="0"/>
              <a:t> Aging at Home</a:t>
            </a:r>
          </a:p>
          <a:p>
            <a:r>
              <a:rPr lang="en-US" i="1" dirty="0"/>
              <a:t>Age Friendly Communities </a:t>
            </a:r>
          </a:p>
        </p:txBody>
      </p:sp>
      <p:sp>
        <p:nvSpPr>
          <p:cNvPr id="6" name="Slide Number Placeholder 5"/>
          <p:cNvSpPr>
            <a:spLocks noGrp="1"/>
          </p:cNvSpPr>
          <p:nvPr>
            <p:ph type="sldNum" sz="quarter" idx="12"/>
          </p:nvPr>
        </p:nvSpPr>
        <p:spPr/>
        <p:txBody>
          <a:bodyPr/>
          <a:lstStyle/>
          <a:p>
            <a:fld id="{98673AA5-DAE5-44C3-B896-1A170E89F911}" type="slidenum">
              <a:rPr lang="en-US" smtClean="0"/>
              <a:t>5</a:t>
            </a:fld>
            <a:endParaRPr lang="en-US" dirty="0"/>
          </a:p>
        </p:txBody>
      </p:sp>
      <p:sp>
        <p:nvSpPr>
          <p:cNvPr id="11" name="Rectangle 10"/>
          <p:cNvSpPr/>
          <p:nvPr/>
        </p:nvSpPr>
        <p:spPr>
          <a:xfrm>
            <a:off x="237649" y="717337"/>
            <a:ext cx="4389120" cy="547232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stretch>
            <a:fillRect/>
          </a:stretch>
        </p:blipFill>
        <p:spPr>
          <a:xfrm>
            <a:off x="137205" y="1965479"/>
            <a:ext cx="4754880" cy="2971800"/>
          </a:xfrm>
          <a:prstGeom prst="rect">
            <a:avLst/>
          </a:prstGeom>
        </p:spPr>
      </p:pic>
    </p:spTree>
    <p:extLst>
      <p:ext uri="{BB962C8B-B14F-4D97-AF65-F5344CB8AC3E}">
        <p14:creationId xmlns:p14="http://schemas.microsoft.com/office/powerpoint/2010/main" val="17459400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320085" y="822905"/>
            <a:ext cx="4389120" cy="823912"/>
          </a:xfrm>
        </p:spPr>
        <p:txBody>
          <a:bodyPr anchor="ctr">
            <a:noAutofit/>
          </a:bodyPr>
          <a:lstStyle/>
          <a:p>
            <a:pPr algn="ctr"/>
            <a:r>
              <a:rPr lang="en-US" sz="3600" b="0" dirty="0" smtClean="0"/>
              <a:t>Levels of Home Modifications</a:t>
            </a:r>
            <a:endParaRPr lang="en-US" sz="3600" b="0" dirty="0"/>
          </a:p>
        </p:txBody>
      </p:sp>
      <p:sp>
        <p:nvSpPr>
          <p:cNvPr id="9" name="Text Placeholder 8"/>
          <p:cNvSpPr>
            <a:spLocks noGrp="1"/>
          </p:cNvSpPr>
          <p:nvPr>
            <p:ph type="body" sz="quarter" idx="3"/>
          </p:nvPr>
        </p:nvSpPr>
        <p:spPr>
          <a:xfrm>
            <a:off x="4627958" y="998729"/>
            <a:ext cx="4480560" cy="823912"/>
          </a:xfrm>
        </p:spPr>
        <p:txBody>
          <a:bodyPr anchor="ctr">
            <a:noAutofit/>
          </a:bodyPr>
          <a:lstStyle/>
          <a:p>
            <a:pPr algn="ctr"/>
            <a:r>
              <a:rPr lang="en-US" sz="3600" b="0" dirty="0"/>
              <a:t>Service Providers with Financial Assistance</a:t>
            </a:r>
          </a:p>
        </p:txBody>
      </p:sp>
      <p:sp>
        <p:nvSpPr>
          <p:cNvPr id="5" name="Content Placeholder 4"/>
          <p:cNvSpPr>
            <a:spLocks noGrp="1"/>
          </p:cNvSpPr>
          <p:nvPr>
            <p:ph sz="quarter" idx="4"/>
          </p:nvPr>
        </p:nvSpPr>
        <p:spPr>
          <a:xfrm>
            <a:off x="4629149" y="2143424"/>
            <a:ext cx="4480560" cy="4046239"/>
          </a:xfrm>
        </p:spPr>
        <p:txBody>
          <a:bodyPr anchor="ctr">
            <a:normAutofit/>
          </a:bodyPr>
          <a:lstStyle/>
          <a:p>
            <a:pPr marL="0" indent="0">
              <a:buNone/>
            </a:pPr>
            <a:r>
              <a:rPr lang="en-US" dirty="0"/>
              <a:t>MaineHousing programs</a:t>
            </a:r>
          </a:p>
          <a:p>
            <a:pPr marL="514350" indent="-514350">
              <a:buFont typeface="+mj-lt"/>
              <a:buAutoNum type="arabicPeriod"/>
            </a:pPr>
            <a:r>
              <a:rPr lang="en-US" dirty="0"/>
              <a:t>Home Accessibility and Repair Program</a:t>
            </a:r>
          </a:p>
          <a:p>
            <a:pPr marL="514350" indent="-514350">
              <a:buFont typeface="+mj-lt"/>
              <a:buAutoNum type="arabicPeriod"/>
            </a:pPr>
            <a:r>
              <a:rPr lang="en-US" dirty="0"/>
              <a:t>Comfortably </a:t>
            </a:r>
            <a:r>
              <a:rPr lang="en-US" dirty="0" smtClean="0"/>
              <a:t>Home</a:t>
            </a:r>
            <a:r>
              <a:rPr lang="en-US" i="1" dirty="0" smtClean="0"/>
              <a:t> </a:t>
            </a:r>
            <a:endParaRPr lang="en-US" i="1" dirty="0"/>
          </a:p>
        </p:txBody>
      </p:sp>
      <p:sp>
        <p:nvSpPr>
          <p:cNvPr id="6" name="Slide Number Placeholder 5"/>
          <p:cNvSpPr>
            <a:spLocks noGrp="1"/>
          </p:cNvSpPr>
          <p:nvPr>
            <p:ph type="sldNum" sz="quarter" idx="12"/>
          </p:nvPr>
        </p:nvSpPr>
        <p:spPr/>
        <p:txBody>
          <a:bodyPr/>
          <a:lstStyle/>
          <a:p>
            <a:fld id="{98673AA5-DAE5-44C3-B896-1A170E89F911}" type="slidenum">
              <a:rPr lang="en-US" smtClean="0"/>
              <a:t>6</a:t>
            </a:fld>
            <a:endParaRPr lang="en-US" dirty="0"/>
          </a:p>
        </p:txBody>
      </p:sp>
      <p:sp>
        <p:nvSpPr>
          <p:cNvPr id="11" name="Rectangle 10"/>
          <p:cNvSpPr/>
          <p:nvPr/>
        </p:nvSpPr>
        <p:spPr>
          <a:xfrm>
            <a:off x="237649" y="717337"/>
            <a:ext cx="4389120" cy="547232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137205" y="1967600"/>
            <a:ext cx="4754880" cy="2971800"/>
          </a:xfrm>
          <a:prstGeom prst="rect">
            <a:avLst/>
          </a:prstGeom>
        </p:spPr>
      </p:pic>
    </p:spTree>
    <p:extLst>
      <p:ext uri="{BB962C8B-B14F-4D97-AF65-F5344CB8AC3E}">
        <p14:creationId xmlns:p14="http://schemas.microsoft.com/office/powerpoint/2010/main" val="32032349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sz="half" idx="1"/>
            <p:extLst>
              <p:ext uri="{D42A27DB-BD31-4B8C-83A1-F6EECF244321}">
                <p14:modId xmlns:p14="http://schemas.microsoft.com/office/powerpoint/2010/main" val="882467801"/>
              </p:ext>
            </p:extLst>
          </p:nvPr>
        </p:nvGraphicFramePr>
        <p:xfrm>
          <a:off x="532398" y="2027296"/>
          <a:ext cx="3886200" cy="2651760"/>
        </p:xfrm>
        <a:graphic>
          <a:graphicData uri="http://schemas.openxmlformats.org/drawingml/2006/table">
            <a:tbl>
              <a:tblPr firstRow="1" bandRow="1">
                <a:tableStyleId>{5C22544A-7EE6-4342-B048-85BDC9FD1C3A}</a:tableStyleId>
              </a:tblPr>
              <a:tblGrid>
                <a:gridCol w="1943100"/>
                <a:gridCol w="1943100"/>
              </a:tblGrid>
              <a:tr h="255187">
                <a:tc>
                  <a:txBody>
                    <a:bodyPr/>
                    <a:lstStyle/>
                    <a:p>
                      <a:r>
                        <a:rPr lang="en-US" dirty="0" smtClean="0">
                          <a:latin typeface="+mj-lt"/>
                        </a:rPr>
                        <a:t>MH</a:t>
                      </a:r>
                      <a:r>
                        <a:rPr lang="en-US" baseline="0" dirty="0" smtClean="0">
                          <a:latin typeface="+mj-lt"/>
                        </a:rPr>
                        <a:t> Program</a:t>
                      </a:r>
                      <a:endParaRPr lang="en-US" dirty="0">
                        <a:latin typeface="+mj-lt"/>
                      </a:endParaRPr>
                    </a:p>
                  </a:txBody>
                  <a:tcPr anchor="ctr"/>
                </a:tc>
                <a:tc>
                  <a:txBody>
                    <a:bodyPr/>
                    <a:lstStyle/>
                    <a:p>
                      <a:pPr algn="ctr"/>
                      <a:r>
                        <a:rPr lang="en-US" dirty="0" smtClean="0">
                          <a:latin typeface="+mj-lt"/>
                        </a:rPr>
                        <a:t>HH</a:t>
                      </a:r>
                      <a:r>
                        <a:rPr lang="en-US" baseline="0" dirty="0" smtClean="0">
                          <a:latin typeface="+mj-lt"/>
                        </a:rPr>
                        <a:t> Served</a:t>
                      </a:r>
                      <a:endParaRPr lang="en-US" dirty="0">
                        <a:latin typeface="+mj-lt"/>
                      </a:endParaRPr>
                    </a:p>
                  </a:txBody>
                  <a:tcPr/>
                </a:tc>
              </a:tr>
              <a:tr h="255187">
                <a:tc>
                  <a:txBody>
                    <a:bodyPr/>
                    <a:lstStyle/>
                    <a:p>
                      <a:r>
                        <a:rPr lang="en-US" dirty="0" err="1" smtClean="0">
                          <a:latin typeface="+mj-lt"/>
                        </a:rPr>
                        <a:t>AccessAble</a:t>
                      </a:r>
                      <a:endParaRPr lang="en-US" dirty="0">
                        <a:latin typeface="+mj-lt"/>
                      </a:endParaRPr>
                    </a:p>
                  </a:txBody>
                  <a:tcPr anchor="ctr"/>
                </a:tc>
                <a:tc>
                  <a:txBody>
                    <a:bodyPr/>
                    <a:lstStyle/>
                    <a:p>
                      <a:pPr algn="ctr"/>
                      <a:r>
                        <a:rPr lang="en-US" dirty="0" smtClean="0">
                          <a:latin typeface="+mj-lt"/>
                        </a:rPr>
                        <a:t>11</a:t>
                      </a:r>
                      <a:endParaRPr lang="en-US" dirty="0">
                        <a:latin typeface="+mj-lt"/>
                      </a:endParaRPr>
                    </a:p>
                  </a:txBody>
                  <a:tcPr anchor="ctr"/>
                </a:tc>
              </a:tr>
              <a:tr h="255187">
                <a:tc>
                  <a:txBody>
                    <a:bodyPr/>
                    <a:lstStyle/>
                    <a:p>
                      <a:r>
                        <a:rPr lang="en-US" dirty="0" smtClean="0">
                          <a:latin typeface="+mj-lt"/>
                        </a:rPr>
                        <a:t>Comfortably Home</a:t>
                      </a:r>
                      <a:endParaRPr lang="en-US" dirty="0">
                        <a:latin typeface="+mj-lt"/>
                      </a:endParaRPr>
                    </a:p>
                  </a:txBody>
                  <a:tcPr anchor="ctr"/>
                </a:tc>
                <a:tc>
                  <a:txBody>
                    <a:bodyPr/>
                    <a:lstStyle/>
                    <a:p>
                      <a:pPr algn="ctr"/>
                      <a:r>
                        <a:rPr lang="en-US" dirty="0" smtClean="0">
                          <a:latin typeface="+mj-lt"/>
                        </a:rPr>
                        <a:t>115</a:t>
                      </a:r>
                      <a:endParaRPr lang="en-US" dirty="0">
                        <a:latin typeface="+mj-lt"/>
                      </a:endParaRPr>
                    </a:p>
                  </a:txBody>
                  <a:tcPr anchor="ctr"/>
                </a:tc>
              </a:tr>
              <a:tr h="255187">
                <a:tc>
                  <a:txBody>
                    <a:bodyPr/>
                    <a:lstStyle/>
                    <a:p>
                      <a:r>
                        <a:rPr lang="en-US" dirty="0" smtClean="0">
                          <a:latin typeface="+mj-lt"/>
                        </a:rPr>
                        <a:t>Home Accessibility &amp; Repair Program</a:t>
                      </a:r>
                      <a:endParaRPr lang="en-US" dirty="0">
                        <a:latin typeface="+mj-lt"/>
                      </a:endParaRPr>
                    </a:p>
                  </a:txBody>
                  <a:tcPr anchor="ctr"/>
                </a:tc>
                <a:tc>
                  <a:txBody>
                    <a:bodyPr/>
                    <a:lstStyle/>
                    <a:p>
                      <a:pPr algn="ctr"/>
                      <a:r>
                        <a:rPr lang="en-US" dirty="0" smtClean="0">
                          <a:latin typeface="+mj-lt"/>
                        </a:rPr>
                        <a:t>76</a:t>
                      </a:r>
                      <a:endParaRPr lang="en-US" dirty="0">
                        <a:latin typeface="+mj-lt"/>
                      </a:endParaRPr>
                    </a:p>
                  </a:txBody>
                  <a:tcPr anchor="ctr"/>
                </a:tc>
              </a:tr>
              <a:tr h="255187">
                <a:tc>
                  <a:txBody>
                    <a:bodyPr/>
                    <a:lstStyle/>
                    <a:p>
                      <a:r>
                        <a:rPr lang="en-US" b="1" dirty="0" smtClean="0">
                          <a:latin typeface="+mj-lt"/>
                        </a:rPr>
                        <a:t>Total</a:t>
                      </a:r>
                      <a:endParaRPr lang="en-US" b="1" dirty="0">
                        <a:latin typeface="+mj-lt"/>
                      </a:endParaRPr>
                    </a:p>
                  </a:txBody>
                  <a:tcPr anchor="ctr"/>
                </a:tc>
                <a:tc>
                  <a:txBody>
                    <a:bodyPr/>
                    <a:lstStyle/>
                    <a:p>
                      <a:pPr algn="ctr"/>
                      <a:r>
                        <a:rPr lang="en-US" b="1" dirty="0" smtClean="0">
                          <a:latin typeface="+mj-lt"/>
                        </a:rPr>
                        <a:t>202</a:t>
                      </a:r>
                      <a:endParaRPr lang="en-US" b="1" dirty="0">
                        <a:latin typeface="+mj-lt"/>
                      </a:endParaRPr>
                    </a:p>
                  </a:txBody>
                  <a:tcPr anchor="ctr"/>
                </a:tc>
              </a:tr>
            </a:tbl>
          </a:graphicData>
        </a:graphic>
      </p:graphicFrame>
      <p:sp>
        <p:nvSpPr>
          <p:cNvPr id="4" name="Slide Number Placeholder 3"/>
          <p:cNvSpPr>
            <a:spLocks noGrp="1"/>
          </p:cNvSpPr>
          <p:nvPr>
            <p:ph type="sldNum" sz="quarter" idx="12"/>
          </p:nvPr>
        </p:nvSpPr>
        <p:spPr/>
        <p:txBody>
          <a:bodyPr/>
          <a:lstStyle/>
          <a:p>
            <a:fld id="{98673AA5-DAE5-44C3-B896-1A170E89F911}" type="slidenum">
              <a:rPr lang="en-US" smtClean="0"/>
              <a:t>7</a:t>
            </a:fld>
            <a:endParaRPr lang="en-US" dirty="0"/>
          </a:p>
        </p:txBody>
      </p:sp>
      <p:pic>
        <p:nvPicPr>
          <p:cNvPr id="15" name="Content Placeholder 14"/>
          <p:cNvPicPr>
            <a:picLocks noGrp="1" noChangeAspect="1"/>
          </p:cNvPicPr>
          <p:nvPr>
            <p:ph sz="half" idx="2"/>
          </p:nvPr>
        </p:nvPicPr>
        <p:blipFill>
          <a:blip r:embed="rId3"/>
          <a:stretch>
            <a:fillRect/>
          </a:stretch>
        </p:blipFill>
        <p:spPr>
          <a:xfrm>
            <a:off x="4320931" y="381376"/>
            <a:ext cx="4823069" cy="5943600"/>
          </a:xfrm>
          <a:prstGeom prst="rect">
            <a:avLst/>
          </a:prstGeom>
        </p:spPr>
      </p:pic>
      <p:sp>
        <p:nvSpPr>
          <p:cNvPr id="3" name="Rectangle 2"/>
          <p:cNvSpPr/>
          <p:nvPr/>
        </p:nvSpPr>
        <p:spPr>
          <a:xfrm>
            <a:off x="4320931" y="381377"/>
            <a:ext cx="2079869" cy="3657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229100" y="623455"/>
            <a:ext cx="2015836" cy="1974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296891" y="305552"/>
            <a:ext cx="195740" cy="44158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35604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MaineHousing Complementary Programs</a:t>
            </a:r>
            <a:endParaRPr lang="en-US" dirty="0"/>
          </a:p>
        </p:txBody>
      </p:sp>
      <p:sp>
        <p:nvSpPr>
          <p:cNvPr id="3" name="Content Placeholder 2"/>
          <p:cNvSpPr>
            <a:spLocks noGrp="1"/>
          </p:cNvSpPr>
          <p:nvPr>
            <p:ph idx="1"/>
          </p:nvPr>
        </p:nvSpPr>
        <p:spPr/>
        <p:txBody>
          <a:bodyPr anchor="ctr"/>
          <a:lstStyle/>
          <a:p>
            <a:pPr marL="0" indent="0">
              <a:buNone/>
            </a:pPr>
            <a:r>
              <a:rPr lang="en-US" dirty="0" smtClean="0"/>
              <a:t>Pre-1976 Mobile Home Replacement Initiative</a:t>
            </a:r>
          </a:p>
          <a:p>
            <a:pPr marL="0" indent="0">
              <a:buNone/>
            </a:pPr>
            <a:endParaRPr lang="en-US" dirty="0"/>
          </a:p>
          <a:p>
            <a:pPr marL="0" indent="0">
              <a:buNone/>
            </a:pPr>
            <a:r>
              <a:rPr lang="en-US" dirty="0" smtClean="0"/>
              <a:t>Weatherization</a:t>
            </a:r>
          </a:p>
          <a:p>
            <a:pPr marL="0" indent="0">
              <a:buNone/>
            </a:pPr>
            <a:endParaRPr lang="en-US" dirty="0"/>
          </a:p>
          <a:p>
            <a:pPr marL="0" indent="0">
              <a:buNone/>
            </a:pPr>
            <a:r>
              <a:rPr lang="en-US" dirty="0" smtClean="0"/>
              <a:t>Central Heating Improvement Program</a:t>
            </a:r>
            <a:endParaRPr lang="en-US" dirty="0"/>
          </a:p>
        </p:txBody>
      </p:sp>
      <p:sp>
        <p:nvSpPr>
          <p:cNvPr id="6" name="Slide Number Placeholder 5"/>
          <p:cNvSpPr>
            <a:spLocks noGrp="1"/>
          </p:cNvSpPr>
          <p:nvPr>
            <p:ph type="sldNum" sz="quarter" idx="12"/>
          </p:nvPr>
        </p:nvSpPr>
        <p:spPr/>
        <p:txBody>
          <a:bodyPr/>
          <a:lstStyle/>
          <a:p>
            <a:fld id="{98673AA5-DAE5-44C3-B896-1A170E89F911}" type="slidenum">
              <a:rPr lang="en-US" smtClean="0"/>
              <a:t>8</a:t>
            </a:fld>
            <a:endParaRPr lang="en-US" dirty="0"/>
          </a:p>
        </p:txBody>
      </p:sp>
    </p:spTree>
    <p:extLst>
      <p:ext uri="{BB962C8B-B14F-4D97-AF65-F5344CB8AC3E}">
        <p14:creationId xmlns:p14="http://schemas.microsoft.com/office/powerpoint/2010/main" val="13768267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p:txBody>
          <a:bodyPr/>
          <a:lstStyle/>
          <a:p>
            <a:r>
              <a:rPr lang="en-US" dirty="0" smtClean="0"/>
              <a:t>Clyde S. Barr</a:t>
            </a:r>
            <a:endParaRPr lang="en-US" dirty="0"/>
          </a:p>
        </p:txBody>
      </p:sp>
      <p:sp>
        <p:nvSpPr>
          <p:cNvPr id="10" name="Text Placeholder 9"/>
          <p:cNvSpPr>
            <a:spLocks noGrp="1"/>
          </p:cNvSpPr>
          <p:nvPr>
            <p:ph type="body" sz="quarter" idx="15"/>
          </p:nvPr>
        </p:nvSpPr>
        <p:spPr/>
        <p:txBody>
          <a:bodyPr/>
          <a:lstStyle/>
          <a:p>
            <a:r>
              <a:rPr lang="en-US" dirty="0" smtClean="0"/>
              <a:t>Policy Analyst</a:t>
            </a:r>
            <a:endParaRPr lang="en-US" dirty="0"/>
          </a:p>
        </p:txBody>
      </p:sp>
      <p:sp>
        <p:nvSpPr>
          <p:cNvPr id="11" name="Text Placeholder 10"/>
          <p:cNvSpPr>
            <a:spLocks noGrp="1"/>
          </p:cNvSpPr>
          <p:nvPr>
            <p:ph type="body" sz="quarter" idx="16"/>
          </p:nvPr>
        </p:nvSpPr>
        <p:spPr/>
        <p:txBody>
          <a:bodyPr/>
          <a:lstStyle/>
          <a:p>
            <a:r>
              <a:rPr lang="en-US" dirty="0" smtClean="0"/>
              <a:t>207.624.5772</a:t>
            </a:r>
            <a:endParaRPr lang="en-US" dirty="0"/>
          </a:p>
        </p:txBody>
      </p:sp>
      <p:sp>
        <p:nvSpPr>
          <p:cNvPr id="12" name="Text Placeholder 11"/>
          <p:cNvSpPr>
            <a:spLocks noGrp="1"/>
          </p:cNvSpPr>
          <p:nvPr>
            <p:ph type="body" sz="quarter" idx="17"/>
          </p:nvPr>
        </p:nvSpPr>
        <p:spPr/>
        <p:txBody>
          <a:bodyPr/>
          <a:lstStyle/>
          <a:p>
            <a:r>
              <a:rPr lang="en-US" dirty="0" smtClean="0"/>
              <a:t>cbarr@mainehousing.org </a:t>
            </a:r>
            <a:endParaRPr lang="en-US" dirty="0"/>
          </a:p>
        </p:txBody>
      </p:sp>
      <p:sp>
        <p:nvSpPr>
          <p:cNvPr id="6" name="Slide Number Placeholder 5"/>
          <p:cNvSpPr>
            <a:spLocks noGrp="1"/>
          </p:cNvSpPr>
          <p:nvPr>
            <p:ph type="sldNum" sz="quarter" idx="4294967295"/>
          </p:nvPr>
        </p:nvSpPr>
        <p:spPr>
          <a:xfrm>
            <a:off x="7086600" y="6446838"/>
            <a:ext cx="2057400" cy="365125"/>
          </a:xfrm>
        </p:spPr>
        <p:txBody>
          <a:bodyPr/>
          <a:lstStyle/>
          <a:p>
            <a:fld id="{98673AA5-DAE5-44C3-B896-1A170E89F911}" type="slidenum">
              <a:rPr lang="en-US" smtClean="0"/>
              <a:t>9</a:t>
            </a:fld>
            <a:endParaRPr lang="en-US"/>
          </a:p>
        </p:txBody>
      </p:sp>
    </p:spTree>
    <p:extLst>
      <p:ext uri="{BB962C8B-B14F-4D97-AF65-F5344CB8AC3E}">
        <p14:creationId xmlns:p14="http://schemas.microsoft.com/office/powerpoint/2010/main" val="24768687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MaineHousing">
      <a:dk1>
        <a:srgbClr val="000000"/>
      </a:dk1>
      <a:lt1>
        <a:srgbClr val="FFFFFF"/>
      </a:lt1>
      <a:dk2>
        <a:srgbClr val="363B73"/>
      </a:dk2>
      <a:lt2>
        <a:srgbClr val="EEECE1"/>
      </a:lt2>
      <a:accent1>
        <a:srgbClr val="363B73"/>
      </a:accent1>
      <a:accent2>
        <a:srgbClr val="AFBD20"/>
      </a:accent2>
      <a:accent3>
        <a:srgbClr val="E9A713"/>
      </a:accent3>
      <a:accent4>
        <a:srgbClr val="E4701D"/>
      </a:accent4>
      <a:accent5>
        <a:srgbClr val="7379BD"/>
      </a:accent5>
      <a:accent6>
        <a:srgbClr val="DAE56A"/>
      </a:accent6>
      <a:hlink>
        <a:srgbClr val="0000FF"/>
      </a:hlink>
      <a:folHlink>
        <a:srgbClr val="800080"/>
      </a:folHlink>
    </a:clrScheme>
    <a:fontScheme name="Custom 1">
      <a:majorFont>
        <a:latin typeface="Arial"/>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ineHousing2013or2016.potx" id="{1896FBB0-B56D-47B7-A6BE-82AF28B34754}" vid="{73FB6503-B3A9-4B64-AA06-2EADC5F3C5C1}"/>
    </a:ext>
  </a:extLst>
</a:theme>
</file>

<file path=ppt/theme/theme2.xml><?xml version="1.0" encoding="utf-8"?>
<a:theme xmlns:a="http://schemas.openxmlformats.org/drawingml/2006/main" name="1_Office Theme">
  <a:themeElements>
    <a:clrScheme name="MaineHousing">
      <a:dk1>
        <a:srgbClr val="000000"/>
      </a:dk1>
      <a:lt1>
        <a:srgbClr val="FFFFFF"/>
      </a:lt1>
      <a:dk2>
        <a:srgbClr val="363B73"/>
      </a:dk2>
      <a:lt2>
        <a:srgbClr val="EEECE1"/>
      </a:lt2>
      <a:accent1>
        <a:srgbClr val="363B73"/>
      </a:accent1>
      <a:accent2>
        <a:srgbClr val="AFBD20"/>
      </a:accent2>
      <a:accent3>
        <a:srgbClr val="E9A713"/>
      </a:accent3>
      <a:accent4>
        <a:srgbClr val="E4701D"/>
      </a:accent4>
      <a:accent5>
        <a:srgbClr val="7379BD"/>
      </a:accent5>
      <a:accent6>
        <a:srgbClr val="DAE56A"/>
      </a:accent6>
      <a:hlink>
        <a:srgbClr val="0000FF"/>
      </a:hlink>
      <a:folHlink>
        <a:srgbClr val="800080"/>
      </a:folHlink>
    </a:clrScheme>
    <a:fontScheme name="Custom 1">
      <a:majorFont>
        <a:latin typeface="Arial"/>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ineHousing2013or2016.potx" id="{1896FBB0-B56D-47B7-A6BE-82AF28B34754}" vid="{B6F6844E-A33D-4451-A78B-C2AF04556821}"/>
    </a:ext>
  </a:extLst>
</a:theme>
</file>

<file path=ppt/theme/theme3.xml><?xml version="1.0" encoding="utf-8"?>
<a:theme xmlns:a="http://schemas.openxmlformats.org/drawingml/2006/main" name="2_Office Theme">
  <a:themeElements>
    <a:clrScheme name="MaineHousing">
      <a:dk1>
        <a:srgbClr val="000000"/>
      </a:dk1>
      <a:lt1>
        <a:srgbClr val="FFFFFF"/>
      </a:lt1>
      <a:dk2>
        <a:srgbClr val="363B73"/>
      </a:dk2>
      <a:lt2>
        <a:srgbClr val="EEECE1"/>
      </a:lt2>
      <a:accent1>
        <a:srgbClr val="363B73"/>
      </a:accent1>
      <a:accent2>
        <a:srgbClr val="AFBD20"/>
      </a:accent2>
      <a:accent3>
        <a:srgbClr val="E9A713"/>
      </a:accent3>
      <a:accent4>
        <a:srgbClr val="E4701D"/>
      </a:accent4>
      <a:accent5>
        <a:srgbClr val="7379BD"/>
      </a:accent5>
      <a:accent6>
        <a:srgbClr val="DAE56A"/>
      </a:accent6>
      <a:hlink>
        <a:srgbClr val="0000FF"/>
      </a:hlink>
      <a:folHlink>
        <a:srgbClr val="800080"/>
      </a:folHlink>
    </a:clrScheme>
    <a:fontScheme name="Custom 1">
      <a:majorFont>
        <a:latin typeface="Arial"/>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ineHousing2013or2016.potx" id="{1896FBB0-B56D-47B7-A6BE-82AF28B34754}" vid="{34F9122F-E273-41CB-9620-A0A5F5EE38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MaineHousing2013or2016</Template>
  <TotalTime>1052</TotalTime>
  <Words>371</Words>
  <Application>Microsoft Office PowerPoint</Application>
  <PresentationFormat>On-screen Show (4:3)</PresentationFormat>
  <Paragraphs>125</Paragraphs>
  <Slides>9</Slides>
  <Notes>6</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9</vt:i4>
      </vt:variant>
    </vt:vector>
  </HeadingPairs>
  <TitlesOfParts>
    <vt:vector size="15" baseType="lpstr">
      <vt:lpstr>Arial</vt:lpstr>
      <vt:lpstr>Calibri</vt:lpstr>
      <vt:lpstr>Garamond</vt:lpstr>
      <vt:lpstr>Office Theme</vt:lpstr>
      <vt:lpstr>1_Office Theme</vt:lpstr>
      <vt:lpstr>2_Office Theme</vt:lpstr>
      <vt:lpstr>Home Accessibility &amp; Safety Modification Programs</vt:lpstr>
      <vt:lpstr>PowerPoint Presentation</vt:lpstr>
      <vt:lpstr>PowerPoint Presentation</vt:lpstr>
      <vt:lpstr>PowerPoint Presentation</vt:lpstr>
      <vt:lpstr>PowerPoint Presentation</vt:lpstr>
      <vt:lpstr>PowerPoint Presentation</vt:lpstr>
      <vt:lpstr>PowerPoint Presentation</vt:lpstr>
      <vt:lpstr>MaineHousing Complementary Programs</vt:lpstr>
      <vt:lpstr>PowerPoint Presentation</vt:lpstr>
    </vt:vector>
  </TitlesOfParts>
  <Company>Maine State Housing Authority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 Accessibility &amp; Safety Modification Programs</dc:title>
  <dc:creator>Clyde Barr</dc:creator>
  <cp:lastModifiedBy>Clyde Barr</cp:lastModifiedBy>
  <cp:revision>33</cp:revision>
  <dcterms:created xsi:type="dcterms:W3CDTF">2018-05-21T16:40:27Z</dcterms:created>
  <dcterms:modified xsi:type="dcterms:W3CDTF">2018-05-30T15:24:07Z</dcterms:modified>
</cp:coreProperties>
</file>