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8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9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57" r:id="rId4"/>
    <p:sldId id="287" r:id="rId5"/>
    <p:sldId id="288" r:id="rId6"/>
    <p:sldId id="260" r:id="rId7"/>
    <p:sldId id="264" r:id="rId8"/>
    <p:sldId id="278" r:id="rId9"/>
    <p:sldId id="263" r:id="rId10"/>
    <p:sldId id="266" r:id="rId11"/>
    <p:sldId id="258" r:id="rId12"/>
    <p:sldId id="289" r:id="rId13"/>
    <p:sldId id="261" r:id="rId14"/>
    <p:sldId id="270" r:id="rId15"/>
    <p:sldId id="272" r:id="rId16"/>
    <p:sldId id="265" r:id="rId17"/>
    <p:sldId id="290" r:id="rId18"/>
    <p:sldId id="291" r:id="rId19"/>
    <p:sldId id="277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C9CC"/>
    <a:srgbClr val="277CCB"/>
    <a:srgbClr val="FC0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66"/>
    <p:restoredTop sz="86193" autoAdjust="0"/>
  </p:normalViewPr>
  <p:slideViewPr>
    <p:cSldViewPr snapToGrid="0" snapToObjects="1">
      <p:cViewPr varScale="1">
        <p:scale>
          <a:sx n="94" d="100"/>
          <a:sy n="94" d="100"/>
        </p:scale>
        <p:origin x="123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597999760755298E-2"/>
          <c:y val="3.6981894887286502E-2"/>
          <c:w val="0.75900530421786405"/>
          <c:h val="0.863008798645229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Maine</c:v>
                </c:pt>
              </c:strCache>
            </c:strRef>
          </c:tx>
          <c:spPr>
            <a:solidFill>
              <a:srgbClr val="40C9CC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Under 18</c:v>
                </c:pt>
                <c:pt idx="1">
                  <c:v>18-64</c:v>
                </c:pt>
                <c:pt idx="2">
                  <c:v>50-64</c:v>
                </c:pt>
                <c:pt idx="3">
                  <c:v>65+</c:v>
                </c:pt>
                <c:pt idx="4">
                  <c:v>80+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0.188</c:v>
                </c:pt>
                <c:pt idx="1">
                  <c:v>0.60499999999999998</c:v>
                </c:pt>
                <c:pt idx="2">
                  <c:v>0.22800000000000001</c:v>
                </c:pt>
                <c:pt idx="3">
                  <c:v>0.20699999999999999</c:v>
                </c:pt>
                <c:pt idx="4">
                  <c:v>4.5999999999999999E-2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06-5946-B684-284675AE264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Cumberland County</c:v>
                </c:pt>
              </c:strCache>
            </c:strRef>
          </c:tx>
          <c:spPr>
            <a:solidFill>
              <a:srgbClr val="FC000F">
                <a:alpha val="84000"/>
              </a:srgb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Under 18</c:v>
                </c:pt>
                <c:pt idx="1">
                  <c:v>18-64</c:v>
                </c:pt>
                <c:pt idx="2">
                  <c:v>50-64</c:v>
                </c:pt>
                <c:pt idx="3">
                  <c:v>65+</c:v>
                </c:pt>
                <c:pt idx="4">
                  <c:v>80+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0.186</c:v>
                </c:pt>
                <c:pt idx="1">
                  <c:v>0.628</c:v>
                </c:pt>
                <c:pt idx="2">
                  <c:v>0.214</c:v>
                </c:pt>
                <c:pt idx="3">
                  <c:v>0.185</c:v>
                </c:pt>
                <c:pt idx="4">
                  <c:v>4.2000000000000003E-2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06-5946-B684-284675AE264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New Gloucester</c:v>
                </c:pt>
              </c:strCache>
            </c:strRef>
          </c:tx>
          <c:spPr>
            <a:solidFill>
              <a:srgbClr val="277CCB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Under 18</c:v>
                </c:pt>
                <c:pt idx="1">
                  <c:v>18-64</c:v>
                </c:pt>
                <c:pt idx="2">
                  <c:v>50-64</c:v>
                </c:pt>
                <c:pt idx="3">
                  <c:v>65+</c:v>
                </c:pt>
                <c:pt idx="4">
                  <c:v>80+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0.22600000000000001</c:v>
                </c:pt>
                <c:pt idx="1">
                  <c:v>0.64100000000000001</c:v>
                </c:pt>
                <c:pt idx="2">
                  <c:v>0.26900000000000002</c:v>
                </c:pt>
                <c:pt idx="3">
                  <c:v>0.13300000000000001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06-5946-B684-284675AE26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1042264"/>
        <c:axId val="2141045240"/>
      </c:barChart>
      <c:catAx>
        <c:axId val="2141042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41045240"/>
        <c:crosses val="autoZero"/>
        <c:auto val="1"/>
        <c:lblAlgn val="ctr"/>
        <c:lblOffset val="100"/>
        <c:noMultiLvlLbl val="0"/>
      </c:catAx>
      <c:valAx>
        <c:axId val="214104524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141042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769933573570897"/>
          <c:y val="0.13863173678555399"/>
          <c:w val="0.26264273611360001"/>
          <c:h val="0.222980993360139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319089102858"/>
          <c:y val="2.6607053623804701E-2"/>
          <c:w val="0.82913880482958902"/>
          <c:h val="0.88710896399318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Maine</c:v>
                </c:pt>
              </c:strCache>
            </c:strRef>
          </c:tx>
          <c:spPr>
            <a:solidFill>
              <a:srgbClr val="40C9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Median Household Income</c:v>
                </c:pt>
                <c:pt idx="1">
                  <c:v>Mean Retirement Income</c:v>
                </c:pt>
              </c:strCache>
            </c:strRef>
          </c:cat>
          <c:val>
            <c:numRef>
              <c:f>Sheet1!$B$2:$B$3</c:f>
              <c:numCache>
                <c:formatCode>"$"#,##0_);[Red]\("$"#,##0\)</c:formatCode>
                <c:ptCount val="2"/>
                <c:pt idx="0">
                  <c:v>63182</c:v>
                </c:pt>
                <c:pt idx="1">
                  <c:v>27050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D4-8949-A0A2-D3D3094A31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Cumberland County</c:v>
                </c:pt>
              </c:strCache>
            </c:strRef>
          </c:tx>
          <c:spPr>
            <a:solidFill>
              <a:srgbClr val="FC000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Median Household Income</c:v>
                </c:pt>
                <c:pt idx="1">
                  <c:v>Mean Retirement Income</c:v>
                </c:pt>
              </c:strCache>
            </c:strRef>
          </c:cat>
          <c:val>
            <c:numRef>
              <c:f>Sheet1!$C$2:$C$3</c:f>
              <c:numCache>
                <c:formatCode>"$"#,##0_);[Red]\("$"#,##0\)</c:formatCode>
                <c:ptCount val="2"/>
                <c:pt idx="0">
                  <c:v>80679</c:v>
                </c:pt>
                <c:pt idx="1">
                  <c:v>30057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D4-8949-A0A2-D3D3094A314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New Gloucester</c:v>
                </c:pt>
              </c:strCache>
            </c:strRef>
          </c:tx>
          <c:spPr>
            <a:solidFill>
              <a:srgbClr val="277CC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Median Household Income</c:v>
                </c:pt>
                <c:pt idx="1">
                  <c:v>Mean Retirement Income</c:v>
                </c:pt>
              </c:strCache>
            </c:strRef>
          </c:cat>
          <c:val>
            <c:numRef>
              <c:f>Sheet1!$D$2:$D$3</c:f>
              <c:numCache>
                <c:formatCode>"$"#,##0_);[Red]\("$"#,##0\)</c:formatCode>
                <c:ptCount val="2"/>
                <c:pt idx="0">
                  <c:v>88467</c:v>
                </c:pt>
                <c:pt idx="1">
                  <c:v>19685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D4-8949-A0A2-D3D3094A31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8213384"/>
        <c:axId val="2138992968"/>
      </c:barChart>
      <c:catAx>
        <c:axId val="2138213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38992968"/>
        <c:crosses val="autoZero"/>
        <c:auto val="1"/>
        <c:lblAlgn val="ctr"/>
        <c:lblOffset val="100"/>
        <c:noMultiLvlLbl val="0"/>
      </c:catAx>
      <c:valAx>
        <c:axId val="2138992968"/>
        <c:scaling>
          <c:orientation val="minMax"/>
        </c:scaling>
        <c:delete val="0"/>
        <c:axPos val="l"/>
        <c:majorGridlines/>
        <c:numFmt formatCode="&quot;$&quot;#,##0_);[Red]\(&quot;$&quot;#,##0\)" sourceLinked="1"/>
        <c:majorTickMark val="out"/>
        <c:minorTickMark val="none"/>
        <c:tickLblPos val="nextTo"/>
        <c:crossAx val="2138213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7739446736970812"/>
          <c:y val="5.009928178801884E-2"/>
          <c:w val="0.26737790004585099"/>
          <c:h val="0.21984339937117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77966465822299"/>
          <c:y val="4.9820255924783799E-2"/>
          <c:w val="0.65366208314715102"/>
          <c:h val="0.8145553378077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Maine</c:v>
                </c:pt>
              </c:strCache>
            </c:strRef>
          </c:tx>
          <c:spPr>
            <a:solidFill>
              <a:srgbClr val="40C9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65+ below Federal Poverty Line</c:v>
                </c:pt>
                <c:pt idx="1">
                  <c:v>65+ with Medicaid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8.4000000000000005E-2</c:v>
                </c:pt>
                <c:pt idx="1">
                  <c:v>0.156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FE-F04F-845C-159C9E8D9D2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Cumberland County</c:v>
                </c:pt>
              </c:strCache>
            </c:strRef>
          </c:tx>
          <c:spPr>
            <a:solidFill>
              <a:srgbClr val="FC000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65+ below Federal Poverty Line</c:v>
                </c:pt>
                <c:pt idx="1">
                  <c:v>65+ with Medicaid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6.8000000000000005E-2</c:v>
                </c:pt>
                <c:pt idx="1">
                  <c:v>0.124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FE-F04F-845C-159C9E8D9D2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New Gloucester</c:v>
                </c:pt>
              </c:strCache>
            </c:strRef>
          </c:tx>
          <c:spPr>
            <a:solidFill>
              <a:srgbClr val="277CC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65+ below Federal Poverty Line</c:v>
                </c:pt>
                <c:pt idx="1">
                  <c:v>65+ with Medicaid</c:v>
                </c:pt>
              </c:strCache>
            </c:strRef>
          </c:cat>
          <c:val>
            <c:numRef>
              <c:f>Sheet1!$D$2:$D$3</c:f>
              <c:numCache>
                <c:formatCode>0.00%</c:formatCode>
                <c:ptCount val="2"/>
                <c:pt idx="0">
                  <c:v>0.02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FE-F04F-845C-159C9E8D9D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9063144"/>
        <c:axId val="2139060824"/>
      </c:barChart>
      <c:catAx>
        <c:axId val="2139063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39060824"/>
        <c:crosses val="autoZero"/>
        <c:auto val="1"/>
        <c:lblAlgn val="ctr"/>
        <c:lblOffset val="100"/>
        <c:noMultiLvlLbl val="0"/>
      </c:catAx>
      <c:valAx>
        <c:axId val="213906082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139063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7550679468739"/>
          <c:y val="0.218280654234109"/>
          <c:w val="0.24130141532309499"/>
          <c:h val="0.213738629614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65+ Below</a:t>
            </a:r>
            <a:r>
              <a:rPr lang="en-US" sz="1800" baseline="0" dirty="0"/>
              <a:t> 100% Federal Poverty Line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Maine</c:v>
                </c:pt>
              </c:strCache>
            </c:strRef>
          </c:tx>
          <c:spPr>
            <a:solidFill>
              <a:srgbClr val="40C9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0.35699999999999998</c:v>
                </c:pt>
                <c:pt idx="1">
                  <c:v>0.64300000000000002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F8-7649-B68D-6564E440A4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Cumberland County</c:v>
                </c:pt>
              </c:strCache>
            </c:strRef>
          </c:tx>
          <c:spPr>
            <a:solidFill>
              <a:srgbClr val="FC000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0.32300000000000001</c:v>
                </c:pt>
                <c:pt idx="1">
                  <c:v>0.67700000000000005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F8-7649-B68D-6564E440A44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New Gloucester</c:v>
                </c:pt>
              </c:strCache>
            </c:strRef>
          </c:tx>
          <c:spPr>
            <a:solidFill>
              <a:srgbClr val="277CC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Sheet1!$D$2:$D$3</c:f>
              <c:numCache>
                <c:formatCode>0.00%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F8-7649-B68D-6564E440A44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61898784"/>
        <c:axId val="368524384"/>
      </c:barChart>
      <c:catAx>
        <c:axId val="186189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524384"/>
        <c:crosses val="autoZero"/>
        <c:auto val="1"/>
        <c:lblAlgn val="ctr"/>
        <c:lblOffset val="100"/>
        <c:noMultiLvlLbl val="0"/>
      </c:catAx>
      <c:valAx>
        <c:axId val="3685243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1898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EESI- Cumberland County</c:v>
                </c:pt>
              </c:strCache>
            </c:strRef>
          </c:tx>
          <c:spPr>
            <a:solidFill>
              <a:srgbClr val="40C9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Single, with mortgage, good health</c:v>
                </c:pt>
                <c:pt idx="1">
                  <c:v>Single, no mortgage, good health</c:v>
                </c:pt>
                <c:pt idx="2">
                  <c:v>Single, renter, good health</c:v>
                </c:pt>
              </c:strCache>
            </c:strRef>
          </c:cat>
          <c:val>
            <c:numRef>
              <c:f>Sheet1!$B$2:$B$4</c:f>
              <c:numCache>
                <c:formatCode>"$"#,##0</c:formatCode>
                <c:ptCount val="3"/>
                <c:pt idx="0">
                  <c:v>37644</c:v>
                </c:pt>
                <c:pt idx="1">
                  <c:v>25200</c:v>
                </c:pt>
                <c:pt idx="2">
                  <c:v>32136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7B-3746-B462-C9712031AD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0415128"/>
        <c:axId val="2140412136"/>
      </c:barChart>
      <c:catAx>
        <c:axId val="2140415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40412136"/>
        <c:crosses val="autoZero"/>
        <c:auto val="1"/>
        <c:lblAlgn val="ctr"/>
        <c:lblOffset val="100"/>
        <c:noMultiLvlLbl val="0"/>
      </c:catAx>
      <c:valAx>
        <c:axId val="2140412136"/>
        <c:scaling>
          <c:orientation val="minMax"/>
        </c:scaling>
        <c:delete val="0"/>
        <c:axPos val="l"/>
        <c:majorGridlines/>
        <c:numFmt formatCode="&quot;$&quot;#,##0" sourceLinked="1"/>
        <c:majorTickMark val="out"/>
        <c:minorTickMark val="none"/>
        <c:tickLblPos val="nextTo"/>
        <c:crossAx val="2140415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315257395909962"/>
          <c:y val="7.7199058627079098E-2"/>
          <c:w val="0.22497162001922549"/>
          <c:h val="0.21984339937117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837448305105402E-2"/>
          <c:y val="5.6687621563544698E-2"/>
          <c:w val="0.68144373359580002"/>
          <c:h val="0.841177165354330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With mortgage</c:v>
                </c:pt>
              </c:strCache>
            </c:strRef>
          </c:tx>
          <c:spPr>
            <a:solidFill>
              <a:srgbClr val="FC000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65+ own home</c:v>
                </c:pt>
                <c:pt idx="1">
                  <c:v>65+ renting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 formatCode="0.00%">
                  <c:v>0.28199999999999997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70-B842-B633-B502ABC4662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With no mortgage</c:v>
                </c:pt>
              </c:strCache>
            </c:strRef>
          </c:tx>
          <c:spPr>
            <a:solidFill>
              <a:srgbClr val="40C9CC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277CCB"/>
              </a:solidFill>
            </c:spPr>
            <c:extLst>
              <c:ext xmlns:c16="http://schemas.microsoft.com/office/drawing/2014/chart" uri="{C3380CC4-5D6E-409C-BE32-E72D297353CC}">
                <c16:uniqueId val="{00000001-3020-4340-9A55-C615BA0E0D8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65+ own home</c:v>
                </c:pt>
                <c:pt idx="1">
                  <c:v>65+ renting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0.71799999999999997</c:v>
                </c:pt>
                <c:pt idx="1">
                  <c:v>5.7000000000000002E-2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70-B842-B633-B502ABC466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40286600"/>
        <c:axId val="2140283608"/>
      </c:barChart>
      <c:catAx>
        <c:axId val="2140286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40283608"/>
        <c:crosses val="autoZero"/>
        <c:auto val="1"/>
        <c:lblAlgn val="ctr"/>
        <c:lblOffset val="100"/>
        <c:noMultiLvlLbl val="0"/>
      </c:catAx>
      <c:valAx>
        <c:axId val="2140283608"/>
        <c:scaling>
          <c:orientation val="minMax"/>
          <c:max val="1"/>
        </c:scaling>
        <c:delete val="1"/>
        <c:axPos val="l"/>
        <c:majorGridlines/>
        <c:numFmt formatCode="0.00%" sourceLinked="1"/>
        <c:majorTickMark val="out"/>
        <c:minorTickMark val="none"/>
        <c:tickLblPos val="nextTo"/>
        <c:crossAx val="21402866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866447467840699"/>
          <c:y val="3.91898677415203E-2"/>
          <c:w val="0.65197181763818801"/>
          <c:h val="0.820363302143803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Maine</c:v>
                </c:pt>
              </c:strCache>
            </c:strRef>
          </c:tx>
          <c:spPr>
            <a:solidFill>
              <a:srgbClr val="40C9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Households with one or more people age 60+ receiving food stamps</c:v>
                </c:pt>
              </c:strCache>
            </c:strRef>
          </c:cat>
          <c:val>
            <c:numRef>
              <c:f>Sheet1!$B$2</c:f>
              <c:numCache>
                <c:formatCode>0.00%</c:formatCode>
                <c:ptCount val="1"/>
                <c:pt idx="0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7D-E041-923A-3F6F3DD45F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Cumberland County</c:v>
                </c:pt>
              </c:strCache>
            </c:strRef>
          </c:tx>
          <c:spPr>
            <a:solidFill>
              <a:srgbClr val="FC000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Households with one or more people age 60+ receiving food stamps</c:v>
                </c:pt>
              </c:strCache>
            </c:strRef>
          </c:cat>
          <c:val>
            <c:numRef>
              <c:f>Sheet1!$C$2</c:f>
              <c:numCache>
                <c:formatCode>0.00%</c:formatCode>
                <c:ptCount val="1"/>
                <c:pt idx="0">
                  <c:v>7.0999999999999994E-2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7D-E041-923A-3F6F3DD45F5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New Gloucester</c:v>
                </c:pt>
              </c:strCache>
            </c:strRef>
          </c:tx>
          <c:spPr>
            <a:solidFill>
              <a:srgbClr val="277CC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Households with one or more people age 60+ receiving food stamps</c:v>
                </c:pt>
              </c:strCache>
            </c:strRef>
          </c:cat>
          <c:val>
            <c:numRef>
              <c:f>Sheet1!$D$2</c:f>
              <c:numCache>
                <c:formatCode>0.00%</c:formatCode>
                <c:ptCount val="1"/>
                <c:pt idx="0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7D-E041-923A-3F6F3DD45F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41567368"/>
        <c:axId val="2141570344"/>
      </c:barChart>
      <c:catAx>
        <c:axId val="2141567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41570344"/>
        <c:crosses val="autoZero"/>
        <c:auto val="1"/>
        <c:lblAlgn val="ctr"/>
        <c:lblOffset val="100"/>
        <c:noMultiLvlLbl val="0"/>
      </c:catAx>
      <c:valAx>
        <c:axId val="21415703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141567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521170557978"/>
          <c:y val="0.23058684610233099"/>
          <c:w val="0.32947879686030301"/>
          <c:h val="0.221338576356670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Percentage of New</a:t>
            </a:r>
            <a:r>
              <a:rPr lang="en-US" baseline="0" dirty="0"/>
              <a:t> Gloucester </a:t>
            </a:r>
            <a:r>
              <a:rPr lang="en-US" dirty="0"/>
              <a:t>Residents, 65+ who experience the following disabilities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South Portland residents 65+ who report disability</c:v>
                </c:pt>
              </c:strCache>
            </c:strRef>
          </c:tx>
          <c:spPr>
            <a:solidFill>
              <a:srgbClr val="40C9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Cognitive difficulty</c:v>
                </c:pt>
                <c:pt idx="1">
                  <c:v>Ambulatory difficulty</c:v>
                </c:pt>
                <c:pt idx="2">
                  <c:v>Self-care difficulty</c:v>
                </c:pt>
                <c:pt idx="3">
                  <c:v>Independent living difficulty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2.1000000000000001E-2</c:v>
                </c:pt>
                <c:pt idx="1">
                  <c:v>0.249</c:v>
                </c:pt>
                <c:pt idx="2">
                  <c:v>4.3999999999999997E-2</c:v>
                </c:pt>
                <c:pt idx="3">
                  <c:v>6.5000000000000002E-2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22-B24D-9F49-A191B795F6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1714792"/>
        <c:axId val="2141717768"/>
      </c:barChart>
      <c:catAx>
        <c:axId val="21417147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141717768"/>
        <c:crosses val="autoZero"/>
        <c:auto val="1"/>
        <c:lblAlgn val="ctr"/>
        <c:lblOffset val="100"/>
        <c:noMultiLvlLbl val="0"/>
      </c:catAx>
      <c:valAx>
        <c:axId val="2141717768"/>
        <c:scaling>
          <c:orientation val="minMax"/>
        </c:scaling>
        <c:delete val="1"/>
        <c:axPos val="b"/>
        <c:majorGridlines/>
        <c:numFmt formatCode="0.00%" sourceLinked="1"/>
        <c:majorTickMark val="out"/>
        <c:minorTickMark val="none"/>
        <c:tickLblPos val="nextTo"/>
        <c:crossAx val="2141714792"/>
        <c:crosses val="autoZero"/>
        <c:crossBetween val="between"/>
        <c:minorUnit val="0.0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EMS calls</c:v>
                </c:pt>
              </c:strCache>
            </c:strRef>
          </c:tx>
          <c:spPr>
            <a:solidFill>
              <a:srgbClr val="277CC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Sheet1!$B$2:$B$3</c:f>
              <c:numCache>
                <c:formatCode>#,##0</c:formatCode>
                <c:ptCount val="2"/>
                <c:pt idx="0">
                  <c:v>468</c:v>
                </c:pt>
                <c:pt idx="1">
                  <c:v>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56-CB4C-8433-E4FF31A03B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EMS calls for people over 60</c:v>
                </c:pt>
              </c:strCache>
            </c:strRef>
          </c:tx>
          <c:spPr>
            <a:solidFill>
              <a:srgbClr val="40C9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Sheet1!$C$2:$C$3</c:f>
              <c:numCache>
                <c:formatCode>#,##0</c:formatCode>
                <c:ptCount val="2"/>
                <c:pt idx="0">
                  <c:v>204</c:v>
                </c:pt>
                <c:pt idx="1">
                  <c:v>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56-CB4C-8433-E4FF31A03B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Individual EMS calls for a fall</c:v>
                </c:pt>
              </c:strCache>
            </c:strRef>
          </c:tx>
          <c:spPr>
            <a:solidFill>
              <a:srgbClr val="FC000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37</c:v>
                </c:pt>
                <c:pt idx="1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56-CB4C-8433-E4FF31A03BA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Individual people over 60 who called for a fall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34</c:v>
                </c:pt>
                <c:pt idx="1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56-CB4C-8433-E4FF31A03BA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13384975"/>
        <c:axId val="713936511"/>
      </c:barChart>
      <c:catAx>
        <c:axId val="713384975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>
                    <a:solidFill>
                      <a:schemeClr val="tx1"/>
                    </a:solidFill>
                  </a:rPr>
                  <a:t>2022</a:t>
                </a:r>
              </a:p>
            </c:rich>
          </c:tx>
          <c:layout>
            <c:manualLayout>
              <c:xMode val="edge"/>
              <c:yMode val="edge"/>
              <c:x val="0.26348926870290978"/>
              <c:y val="0.7302203454259279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713936511"/>
        <c:crosses val="autoZero"/>
        <c:auto val="1"/>
        <c:lblAlgn val="ctr"/>
        <c:lblOffset val="100"/>
        <c:noMultiLvlLbl val="0"/>
      </c:catAx>
      <c:valAx>
        <c:axId val="713936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3384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14337570130381"/>
          <c:y val="0.77669173590674234"/>
          <c:w val="0.5983027691330981"/>
          <c:h val="0.221856283176435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0.82684</cdr:x>
      <cdr:y>0.54138</cdr:y>
    </cdr:from>
    <cdr:to>
      <cdr:x>1</cdr:x>
      <cdr:y>0.66065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03148" y="2933909"/>
          <a:ext cx="1403799" cy="64636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>
              <a:solidFill>
                <a:srgbClr val="FC000F"/>
              </a:solidFill>
            </a:rPr>
            <a:t>FPL:</a:t>
          </a:r>
        </a:p>
        <a:p xmlns:a="http://schemas.openxmlformats.org/drawingml/2006/main">
          <a:r>
            <a:rPr lang="en-US" dirty="0">
              <a:solidFill>
                <a:srgbClr val="FC000F"/>
              </a:solidFill>
            </a:rPr>
            <a:t>2% of 65+</a:t>
          </a:r>
        </a:p>
      </cdr:txBody>
    </cdr:sp>
  </cdr:relSizeAnchor>
  <cdr:relSizeAnchor xmlns:cdr="http://schemas.openxmlformats.org/drawingml/2006/chartDrawing">
    <cdr:from>
      <cdr:x>0.04114</cdr:x>
      <cdr:y>0.36698</cdr:y>
    </cdr:from>
    <cdr:to>
      <cdr:x>0.83143</cdr:x>
      <cdr:y>0.36747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A8AA4F55-CA89-D243-BE0C-DFBB6F8C1A2B}"/>
            </a:ext>
          </a:extLst>
        </cdr:cNvPr>
        <cdr:cNvCxnSpPr/>
      </cdr:nvCxnSpPr>
      <cdr:spPr>
        <a:xfrm xmlns:a="http://schemas.openxmlformats.org/drawingml/2006/main" flipV="1">
          <a:off x="333533" y="1988756"/>
          <a:ext cx="6406839" cy="265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0.83143</cdr:x>
      <cdr:y>0.33084</cdr:y>
    </cdr:from>
    <cdr:to>
      <cdr:x>0.92319</cdr:x>
      <cdr:y>0.40249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740359" y="1792939"/>
          <a:ext cx="743893" cy="38829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>
              <a:solidFill>
                <a:srgbClr val="FC000F"/>
              </a:solidFill>
            </a:rPr>
            <a:t>SNAP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0.72354</cdr:x>
      <cdr:y>0.72513</cdr:y>
    </cdr:from>
    <cdr:to>
      <cdr:x>0.82795</cdr:x>
      <cdr:y>0.86317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95E8B44C-FC68-4E15-1419-5C6BBE34E963}"/>
            </a:ext>
          </a:extLst>
        </cdr:cNvPr>
        <cdr:cNvSpPr txBox="1"/>
      </cdr:nvSpPr>
      <cdr:spPr>
        <a:xfrm xmlns:a="http://schemas.openxmlformats.org/drawingml/2006/main">
          <a:off x="6336632" y="48032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2021</a:t>
          </a:r>
        </a:p>
      </cdr:txBody>
    </cdr:sp>
  </cdr:relSizeAnchor>
  <cdr:relSizeAnchor xmlns:cdr="http://schemas.openxmlformats.org/drawingml/2006/chartDrawing">
    <cdr:from>
      <cdr:x>0.29737</cdr:x>
      <cdr:y>0.6033</cdr:y>
    </cdr:from>
    <cdr:to>
      <cdr:x>0.37684</cdr:x>
      <cdr:y>0.65441</cdr:y>
    </cdr:to>
    <cdr:sp macro="" textlink="">
      <cdr:nvSpPr>
        <cdr:cNvPr id="4" name="TextBox 7">
          <a:extLst xmlns:a="http://schemas.openxmlformats.org/drawingml/2006/main">
            <a:ext uri="{FF2B5EF4-FFF2-40B4-BE49-F238E27FC236}">
              <a16:creationId xmlns:a16="http://schemas.microsoft.com/office/drawing/2014/main" id="{3D50A485-238E-A9C6-86A6-FD36B56B10E6}"/>
            </a:ext>
          </a:extLst>
        </cdr:cNvPr>
        <cdr:cNvSpPr txBox="1"/>
      </cdr:nvSpPr>
      <cdr:spPr>
        <a:xfrm xmlns:a="http://schemas.openxmlformats.org/drawingml/2006/main">
          <a:off x="2604306" y="3996273"/>
          <a:ext cx="69602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18.1%</a:t>
          </a:r>
        </a:p>
      </cdr:txBody>
    </cdr:sp>
  </cdr:relSizeAnchor>
  <cdr:relSizeAnchor xmlns:cdr="http://schemas.openxmlformats.org/drawingml/2006/chartDrawing">
    <cdr:from>
      <cdr:x>0.39407</cdr:x>
      <cdr:y>0.6136</cdr:y>
    </cdr:from>
    <cdr:to>
      <cdr:x>0.47354</cdr:x>
      <cdr:y>0.66471</cdr:y>
    </cdr:to>
    <cdr:sp macro="" textlink="">
      <cdr:nvSpPr>
        <cdr:cNvPr id="5" name="TextBox 7">
          <a:extLst xmlns:a="http://schemas.openxmlformats.org/drawingml/2006/main">
            <a:ext uri="{FF2B5EF4-FFF2-40B4-BE49-F238E27FC236}">
              <a16:creationId xmlns:a16="http://schemas.microsoft.com/office/drawing/2014/main" id="{3B479F78-38AB-374D-028D-4DC9D43392C0}"/>
            </a:ext>
          </a:extLst>
        </cdr:cNvPr>
        <cdr:cNvSpPr txBox="1"/>
      </cdr:nvSpPr>
      <cdr:spPr>
        <a:xfrm xmlns:a="http://schemas.openxmlformats.org/drawingml/2006/main">
          <a:off x="3451185" y="4064552"/>
          <a:ext cx="69602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16.7%</a:t>
          </a:r>
        </a:p>
      </cdr:txBody>
    </cdr:sp>
  </cdr:relSizeAnchor>
  <cdr:relSizeAnchor xmlns:cdr="http://schemas.openxmlformats.org/drawingml/2006/chartDrawing">
    <cdr:from>
      <cdr:x>0.67833</cdr:x>
      <cdr:y>0.3754</cdr:y>
    </cdr:from>
    <cdr:to>
      <cdr:x>0.75781</cdr:x>
      <cdr:y>0.42651</cdr:y>
    </cdr:to>
    <cdr:sp macro="" textlink="">
      <cdr:nvSpPr>
        <cdr:cNvPr id="6" name="TextBox 7">
          <a:extLst xmlns:a="http://schemas.openxmlformats.org/drawingml/2006/main">
            <a:ext uri="{FF2B5EF4-FFF2-40B4-BE49-F238E27FC236}">
              <a16:creationId xmlns:a16="http://schemas.microsoft.com/office/drawing/2014/main" id="{3D50A485-238E-A9C6-86A6-FD36B56B10E6}"/>
            </a:ext>
          </a:extLst>
        </cdr:cNvPr>
        <cdr:cNvSpPr txBox="1"/>
      </cdr:nvSpPr>
      <cdr:spPr>
        <a:xfrm xmlns:a="http://schemas.openxmlformats.org/drawingml/2006/main">
          <a:off x="5940696" y="2486649"/>
          <a:ext cx="69602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71.5%</a:t>
          </a:r>
        </a:p>
      </cdr:txBody>
    </cdr:sp>
  </cdr:relSizeAnchor>
  <cdr:relSizeAnchor xmlns:cdr="http://schemas.openxmlformats.org/drawingml/2006/chartDrawing">
    <cdr:from>
      <cdr:x>0.75896</cdr:x>
      <cdr:y>0.5697</cdr:y>
    </cdr:from>
    <cdr:to>
      <cdr:x>0.83843</cdr:x>
      <cdr:y>0.62081</cdr:y>
    </cdr:to>
    <cdr:sp macro="" textlink="">
      <cdr:nvSpPr>
        <cdr:cNvPr id="7" name="TextBox 7">
          <a:extLst xmlns:a="http://schemas.openxmlformats.org/drawingml/2006/main">
            <a:ext uri="{FF2B5EF4-FFF2-40B4-BE49-F238E27FC236}">
              <a16:creationId xmlns:a16="http://schemas.microsoft.com/office/drawing/2014/main" id="{AA1BF68E-09DE-526E-1EDA-86A667D01219}"/>
            </a:ext>
          </a:extLst>
        </cdr:cNvPr>
        <cdr:cNvSpPr txBox="1"/>
      </cdr:nvSpPr>
      <cdr:spPr>
        <a:xfrm xmlns:a="http://schemas.openxmlformats.org/drawingml/2006/main">
          <a:off x="6646816" y="3773724"/>
          <a:ext cx="69602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29.6%</a:t>
          </a:r>
        </a:p>
      </cdr:txBody>
    </cdr:sp>
  </cdr:relSizeAnchor>
  <cdr:relSizeAnchor xmlns:cdr="http://schemas.openxmlformats.org/drawingml/2006/chartDrawing">
    <cdr:from>
      <cdr:x>0.84352</cdr:x>
      <cdr:y>0.58948</cdr:y>
    </cdr:from>
    <cdr:to>
      <cdr:x>0.92299</cdr:x>
      <cdr:y>0.64059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F37D0ACB-7FDC-C4A7-917B-0E166A81A497}"/>
            </a:ext>
          </a:extLst>
        </cdr:cNvPr>
        <cdr:cNvSpPr txBox="1"/>
      </cdr:nvSpPr>
      <cdr:spPr>
        <a:xfrm xmlns:a="http://schemas.openxmlformats.org/drawingml/2006/main">
          <a:off x="7387375" y="3904747"/>
          <a:ext cx="69602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/>
            <a:t>25.4%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94FCE-546F-C340-8509-782086B0A5CF}" type="datetimeFigureOut">
              <a:rPr lang="en-US" smtClean="0"/>
              <a:t>5/9/23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FAABD-4F58-404B-A887-CC377F7A4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94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057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0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537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692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0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0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3429000" algn="ctr"/>
              </a:tabLs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0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07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356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890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66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433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0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0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68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78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0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0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34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AABD-4F58-404B-A887-CC377F7A43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0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0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8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5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4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7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13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4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7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9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3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F3D49-685B-9A49-80AE-8284F5F5DE2C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7E741-067F-3348-9895-E756D9F64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8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hislandconsulting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lderindex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5665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Data Across Sectors for Health (DASH): New Gloucester, Maine</a:t>
            </a:r>
          </a:p>
        </p:txBody>
      </p:sp>
      <p:pic>
        <p:nvPicPr>
          <p:cNvPr id="4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235" y="2221635"/>
            <a:ext cx="3391531" cy="3391531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58A9120-07B3-EAC7-F239-B1106F80DADB}"/>
              </a:ext>
            </a:extLst>
          </p:cNvPr>
          <p:cNvSpPr txBox="1"/>
          <p:nvPr/>
        </p:nvSpPr>
        <p:spPr>
          <a:xfrm>
            <a:off x="4015341" y="6263003"/>
            <a:ext cx="1113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May 2023</a:t>
            </a:r>
          </a:p>
        </p:txBody>
      </p:sp>
    </p:spTree>
    <p:extLst>
      <p:ext uri="{BB962C8B-B14F-4D97-AF65-F5344CB8AC3E}">
        <p14:creationId xmlns:p14="http://schemas.microsoft.com/office/powerpoint/2010/main" val="2666932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Elder Economic Security Index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008684619"/>
              </p:ext>
            </p:extLst>
          </p:nvPr>
        </p:nvGraphicFramePr>
        <p:xfrm>
          <a:off x="646180" y="1301214"/>
          <a:ext cx="8106947" cy="541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912591" y="4385757"/>
            <a:ext cx="633873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4250527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C000F"/>
                </a:solidFill>
              </a:rPr>
              <a:t>$14,580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912591" y="3995867"/>
            <a:ext cx="6338735" cy="1380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3848301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C000F"/>
                </a:solidFill>
              </a:rPr>
              <a:t>$18,756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86552" y="3779097"/>
            <a:ext cx="105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C000F"/>
                </a:solidFill>
              </a:rPr>
              <a:t>Medicaid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15824" y="3136082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C000F"/>
                </a:solidFill>
              </a:rPr>
              <a:t>$25,142</a:t>
            </a:r>
          </a:p>
        </p:txBody>
      </p:sp>
    </p:spTree>
    <p:extLst>
      <p:ext uri="{BB962C8B-B14F-4D97-AF65-F5344CB8AC3E}">
        <p14:creationId xmlns:p14="http://schemas.microsoft.com/office/powerpoint/2010/main" val="2356805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Living Arrangements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707038" y="2339980"/>
            <a:ext cx="914400" cy="4247534"/>
            <a:chOff x="2997692" y="2312893"/>
            <a:chExt cx="914400" cy="4787153"/>
          </a:xfrm>
          <a:solidFill>
            <a:srgbClr val="40C9CC"/>
          </a:solidFill>
        </p:grpSpPr>
        <p:sp>
          <p:nvSpPr>
            <p:cNvPr id="9" name="Oval 8"/>
            <p:cNvSpPr/>
            <p:nvPr/>
          </p:nvSpPr>
          <p:spPr>
            <a:xfrm>
              <a:off x="2997692" y="2312893"/>
              <a:ext cx="914400" cy="9144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Block Arc 9"/>
            <p:cNvSpPr/>
            <p:nvPr/>
          </p:nvSpPr>
          <p:spPr>
            <a:xfrm>
              <a:off x="2997692" y="3227293"/>
              <a:ext cx="914400" cy="3872753"/>
            </a:xfrm>
            <a:prstGeom prst="blockArc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335915" y="2362264"/>
            <a:ext cx="914400" cy="4247534"/>
            <a:chOff x="2997692" y="2312893"/>
            <a:chExt cx="914400" cy="4787153"/>
          </a:xfrm>
          <a:solidFill>
            <a:srgbClr val="FC000F"/>
          </a:solidFill>
        </p:grpSpPr>
        <p:sp>
          <p:nvSpPr>
            <p:cNvPr id="12" name="Oval 11"/>
            <p:cNvSpPr/>
            <p:nvPr/>
          </p:nvSpPr>
          <p:spPr>
            <a:xfrm>
              <a:off x="2997692" y="2312893"/>
              <a:ext cx="914400" cy="9144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Block Arc 12"/>
            <p:cNvSpPr/>
            <p:nvPr/>
          </p:nvSpPr>
          <p:spPr>
            <a:xfrm>
              <a:off x="2997692" y="3227293"/>
              <a:ext cx="914400" cy="3872753"/>
            </a:xfrm>
            <a:prstGeom prst="blockArc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570814" y="2362264"/>
            <a:ext cx="914400" cy="4247534"/>
            <a:chOff x="2997692" y="2312893"/>
            <a:chExt cx="914400" cy="4787153"/>
          </a:xfrm>
          <a:solidFill>
            <a:srgbClr val="277CCB"/>
          </a:solidFill>
        </p:grpSpPr>
        <p:sp>
          <p:nvSpPr>
            <p:cNvPr id="15" name="Oval 14"/>
            <p:cNvSpPr/>
            <p:nvPr/>
          </p:nvSpPr>
          <p:spPr>
            <a:xfrm>
              <a:off x="2997692" y="2312893"/>
              <a:ext cx="914400" cy="9144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Block Arc 15"/>
            <p:cNvSpPr/>
            <p:nvPr/>
          </p:nvSpPr>
          <p:spPr>
            <a:xfrm>
              <a:off x="2997692" y="3227293"/>
              <a:ext cx="914400" cy="3872753"/>
            </a:xfrm>
            <a:prstGeom prst="blockArc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68338" y="5078195"/>
            <a:ext cx="26159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13% of New Gloucester</a:t>
            </a:r>
          </a:p>
          <a:p>
            <a:pPr algn="ctr"/>
            <a:r>
              <a:rPr lang="en-US" sz="2000" dirty="0"/>
              <a:t>residents 65+</a:t>
            </a:r>
          </a:p>
          <a:p>
            <a:pPr algn="ctr"/>
            <a:r>
              <a:rPr lang="en-US" sz="2000" i="1" dirty="0"/>
              <a:t> live alone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09912" y="5120134"/>
            <a:ext cx="28098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37.5% of New Gloucester</a:t>
            </a:r>
          </a:p>
          <a:p>
            <a:pPr algn="ctr"/>
            <a:r>
              <a:rPr lang="en-US" sz="2000" dirty="0"/>
              <a:t>residents 65+ </a:t>
            </a:r>
          </a:p>
          <a:p>
            <a:pPr algn="ctr"/>
            <a:r>
              <a:rPr lang="en-US" sz="2000" i="1" dirty="0"/>
              <a:t>live with their spouse</a:t>
            </a:r>
          </a:p>
        </p:txBody>
      </p:sp>
    </p:spTree>
    <p:extLst>
      <p:ext uri="{BB962C8B-B14F-4D97-AF65-F5344CB8AC3E}">
        <p14:creationId xmlns:p14="http://schemas.microsoft.com/office/powerpoint/2010/main" val="3572934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Income for Cumberland County residents </a:t>
            </a:r>
          </a:p>
          <a:p>
            <a:pPr algn="ctr"/>
            <a:r>
              <a:rPr lang="en-US" sz="3200" dirty="0">
                <a:solidFill>
                  <a:srgbClr val="FFFFFF"/>
                </a:solidFill>
              </a:rPr>
              <a:t>65+ living alone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46798" y="1867607"/>
            <a:ext cx="586983" cy="3210588"/>
            <a:chOff x="2997692" y="2312893"/>
            <a:chExt cx="914400" cy="4787153"/>
          </a:xfrm>
          <a:solidFill>
            <a:srgbClr val="40C9CC"/>
          </a:solidFill>
        </p:grpSpPr>
        <p:sp>
          <p:nvSpPr>
            <p:cNvPr id="9" name="Oval 8"/>
            <p:cNvSpPr/>
            <p:nvPr/>
          </p:nvSpPr>
          <p:spPr>
            <a:xfrm>
              <a:off x="2997692" y="2312893"/>
              <a:ext cx="914400" cy="91440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Block Arc 9"/>
            <p:cNvSpPr/>
            <p:nvPr/>
          </p:nvSpPr>
          <p:spPr>
            <a:xfrm>
              <a:off x="2997692" y="3227293"/>
              <a:ext cx="914400" cy="3872753"/>
            </a:xfrm>
            <a:prstGeom prst="blockArc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344000" y="1867607"/>
            <a:ext cx="32280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29.2% of Cumberland County</a:t>
            </a:r>
          </a:p>
          <a:p>
            <a:pPr algn="ctr"/>
            <a:r>
              <a:rPr lang="en-US" sz="2000" dirty="0"/>
              <a:t>residents 65+</a:t>
            </a:r>
          </a:p>
          <a:p>
            <a:pPr algn="ctr"/>
            <a:r>
              <a:rPr lang="en-US" sz="2000" i="1" dirty="0"/>
              <a:t> live alone</a:t>
            </a:r>
          </a:p>
        </p:txBody>
      </p:sp>
      <p:sp>
        <p:nvSpPr>
          <p:cNvPr id="2" name="Left-Up Arrow 1">
            <a:extLst>
              <a:ext uri="{FF2B5EF4-FFF2-40B4-BE49-F238E27FC236}">
                <a16:creationId xmlns:a16="http://schemas.microsoft.com/office/drawing/2014/main" id="{C3600AD6-78E8-F0A9-3967-0C0250974834}"/>
              </a:ext>
            </a:extLst>
          </p:cNvPr>
          <p:cNvSpPr/>
          <p:nvPr/>
        </p:nvSpPr>
        <p:spPr>
          <a:xfrm rot="10800000">
            <a:off x="2878392" y="2678489"/>
            <a:ext cx="2571025" cy="2399705"/>
          </a:xfrm>
          <a:prstGeom prst="leftUpArrow">
            <a:avLst>
              <a:gd name="adj1" fmla="val 7482"/>
              <a:gd name="adj2" fmla="val 25000"/>
              <a:gd name="adj3" fmla="val 25000"/>
            </a:avLst>
          </a:prstGeom>
          <a:ln>
            <a:solidFill>
              <a:srgbClr val="277C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277CCB"/>
                </a:solidFill>
              </a:ln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62662D-9A1C-E8AE-DDF6-1177D148692C}"/>
              </a:ext>
            </a:extLst>
          </p:cNvPr>
          <p:cNvSpPr txBox="1"/>
          <p:nvPr/>
        </p:nvSpPr>
        <p:spPr>
          <a:xfrm>
            <a:off x="5555669" y="2763866"/>
            <a:ext cx="27230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For Cumberland County</a:t>
            </a:r>
          </a:p>
          <a:p>
            <a:pPr algn="ctr"/>
            <a:r>
              <a:rPr lang="en-US" sz="2000" dirty="0"/>
              <a:t>women 65+ living alone,</a:t>
            </a:r>
          </a:p>
          <a:p>
            <a:pPr algn="ctr"/>
            <a:r>
              <a:rPr lang="en-US" sz="2000" dirty="0"/>
              <a:t>their median income is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$30,976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6EC662-0D97-7968-7757-C35354BAF48E}"/>
              </a:ext>
            </a:extLst>
          </p:cNvPr>
          <p:cNvSpPr txBox="1"/>
          <p:nvPr/>
        </p:nvSpPr>
        <p:spPr>
          <a:xfrm>
            <a:off x="2085700" y="5134468"/>
            <a:ext cx="266021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For Cumberland County</a:t>
            </a:r>
          </a:p>
          <a:p>
            <a:pPr algn="ctr"/>
            <a:r>
              <a:rPr lang="en-US" sz="2000" dirty="0"/>
              <a:t>men 65+ living alone,</a:t>
            </a:r>
          </a:p>
          <a:p>
            <a:pPr algn="ctr"/>
            <a:r>
              <a:rPr lang="en-US" sz="2000" dirty="0"/>
              <a:t>their median income is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$36,572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6E07A5-B6B6-E631-30F9-44E972EE1B73}"/>
              </a:ext>
            </a:extLst>
          </p:cNvPr>
          <p:cNvSpPr txBox="1"/>
          <p:nvPr/>
        </p:nvSpPr>
        <p:spPr>
          <a:xfrm>
            <a:off x="6111318" y="5078194"/>
            <a:ext cx="22960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/>
              <a:t>Difference = $5,596</a:t>
            </a:r>
          </a:p>
        </p:txBody>
      </p:sp>
    </p:spTree>
    <p:extLst>
      <p:ext uri="{BB962C8B-B14F-4D97-AF65-F5344CB8AC3E}">
        <p14:creationId xmlns:p14="http://schemas.microsoft.com/office/powerpoint/2010/main" val="3675430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Housing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723933288"/>
              </p:ext>
            </p:extLst>
          </p:nvPr>
        </p:nvGraphicFramePr>
        <p:xfrm>
          <a:off x="957198" y="1397000"/>
          <a:ext cx="7565544" cy="5210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Left Bracket 3"/>
          <p:cNvSpPr/>
          <p:nvPr/>
        </p:nvSpPr>
        <p:spPr>
          <a:xfrm>
            <a:off x="895883" y="1840456"/>
            <a:ext cx="437898" cy="4104218"/>
          </a:xfrm>
          <a:prstGeom prst="leftBracket">
            <a:avLst/>
          </a:prstGeom>
          <a:ln>
            <a:solidFill>
              <a:srgbClr val="FC000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C000F"/>
                </a:solidFill>
              </a:ln>
              <a:solidFill>
                <a:srgbClr val="FC000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405" y="362507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94.3%</a:t>
            </a:r>
          </a:p>
        </p:txBody>
      </p:sp>
    </p:spTree>
    <p:extLst>
      <p:ext uri="{BB962C8B-B14F-4D97-AF65-F5344CB8AC3E}">
        <p14:creationId xmlns:p14="http://schemas.microsoft.com/office/powerpoint/2010/main" val="46618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SNAP Participation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266624898"/>
              </p:ext>
            </p:extLst>
          </p:nvPr>
        </p:nvGraphicFramePr>
        <p:xfrm>
          <a:off x="788691" y="1396999"/>
          <a:ext cx="8146415" cy="5120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24117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Health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1405" y="1595020"/>
            <a:ext cx="903613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About 18.1% of people 65 and older in New Gloucester</a:t>
            </a:r>
          </a:p>
          <a:p>
            <a:r>
              <a:rPr lang="en-US" sz="2800" dirty="0"/>
              <a:t>report living with at least one disability:</a:t>
            </a:r>
          </a:p>
          <a:p>
            <a:endParaRPr lang="en-US" sz="2800" dirty="0"/>
          </a:p>
          <a:p>
            <a:pPr marL="742950" lvl="1" indent="-285750">
              <a:buFont typeface="Arial"/>
              <a:buChar char="•"/>
            </a:pPr>
            <a:r>
              <a:rPr lang="en-US" sz="2800" dirty="0"/>
              <a:t>Hearing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/>
              <a:t>Vision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/>
              <a:t>Cognitive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/>
              <a:t>Ambulatory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/>
              <a:t>Self-care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/>
              <a:t>Independent living </a:t>
            </a:r>
          </a:p>
          <a:p>
            <a:pPr lvl="1"/>
            <a:endParaRPr lang="en-US" sz="2800" dirty="0"/>
          </a:p>
          <a:p>
            <a:r>
              <a:rPr lang="en-US" sz="2800" dirty="0"/>
              <a:t>About 8.2% of people 65 and over report 2 or more disabilities.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3732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Health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576615705"/>
              </p:ext>
            </p:extLst>
          </p:nvPr>
        </p:nvGraphicFramePr>
        <p:xfrm>
          <a:off x="985268" y="1408448"/>
          <a:ext cx="7268863" cy="5261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72276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EMS Calls &amp; Falls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2333AF-9E0A-F4F9-B0F2-AEE7A3F79D52}"/>
              </a:ext>
            </a:extLst>
          </p:cNvPr>
          <p:cNvSpPr txBox="1"/>
          <p:nvPr/>
        </p:nvSpPr>
        <p:spPr>
          <a:xfrm>
            <a:off x="691312" y="2591480"/>
            <a:ext cx="75786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43.6% of EMS calls in New Gloucester in 2022 were for people over the age of 60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Of calls for people over age 60, approximately 18% were for a fall (could contain the same person calling more than once).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5097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92C959A-28F8-2EB2-3C3C-D40C1F8865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8525387"/>
              </p:ext>
            </p:extLst>
          </p:nvPr>
        </p:nvGraphicFramePr>
        <p:xfrm>
          <a:off x="0" y="233946"/>
          <a:ext cx="8757795" cy="6624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D50A485-238E-A9C6-86A6-FD36B56B10E6}"/>
              </a:ext>
            </a:extLst>
          </p:cNvPr>
          <p:cNvSpPr txBox="1"/>
          <p:nvPr/>
        </p:nvSpPr>
        <p:spPr>
          <a:xfrm>
            <a:off x="1908282" y="2738825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43.6%</a:t>
            </a:r>
          </a:p>
        </p:txBody>
      </p:sp>
    </p:spTree>
    <p:extLst>
      <p:ext uri="{BB962C8B-B14F-4D97-AF65-F5344CB8AC3E}">
        <p14:creationId xmlns:p14="http://schemas.microsoft.com/office/powerpoint/2010/main" val="3794140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EMS Calls &amp; Falls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2333AF-9E0A-F4F9-B0F2-AEE7A3F79D52}"/>
              </a:ext>
            </a:extLst>
          </p:cNvPr>
          <p:cNvSpPr txBox="1"/>
          <p:nvPr/>
        </p:nvSpPr>
        <p:spPr>
          <a:xfrm>
            <a:off x="2372872" y="1548743"/>
            <a:ext cx="75786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Age breakdown:</a:t>
            </a:r>
          </a:p>
          <a:p>
            <a:endParaRPr lang="en-US" sz="2400" dirty="0"/>
          </a:p>
          <a:p>
            <a:r>
              <a:rPr lang="en-US" sz="2400" dirty="0"/>
              <a:t>   60 to 69: 		27% of falls calls</a:t>
            </a:r>
          </a:p>
          <a:p>
            <a:r>
              <a:rPr lang="en-US" sz="2400" dirty="0"/>
              <a:t>   70 to 79: 		27% of falls calls</a:t>
            </a:r>
          </a:p>
          <a:p>
            <a:r>
              <a:rPr lang="en-US" sz="2400" dirty="0"/>
              <a:t>   80 to 89: 		37.8% of falls calls</a:t>
            </a:r>
          </a:p>
          <a:p>
            <a:r>
              <a:rPr lang="en-US" sz="2400" dirty="0"/>
              <a:t>   90 to 99: 		8.1% of falls calls</a:t>
            </a:r>
          </a:p>
          <a:p>
            <a:r>
              <a:rPr lang="en-US" sz="2400" dirty="0"/>
              <a:t>   100+: 		0% of falls calls</a:t>
            </a:r>
          </a:p>
        </p:txBody>
      </p:sp>
      <p:sp>
        <p:nvSpPr>
          <p:cNvPr id="3" name="Right Arrow 2">
            <a:extLst>
              <a:ext uri="{FF2B5EF4-FFF2-40B4-BE49-F238E27FC236}">
                <a16:creationId xmlns:a16="http://schemas.microsoft.com/office/drawing/2014/main" id="{77E816B8-E098-2241-8A3E-D473301BA981}"/>
              </a:ext>
            </a:extLst>
          </p:cNvPr>
          <p:cNvSpPr/>
          <p:nvPr/>
        </p:nvSpPr>
        <p:spPr>
          <a:xfrm rot="10800000">
            <a:off x="6817895" y="3911896"/>
            <a:ext cx="978408" cy="182105"/>
          </a:xfrm>
          <a:prstGeom prst="rightArrow">
            <a:avLst/>
          </a:prstGeom>
          <a:solidFill>
            <a:srgbClr val="FC000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16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Age Distribution</a:t>
            </a:r>
          </a:p>
        </p:txBody>
      </p:sp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383969821"/>
              </p:ext>
            </p:extLst>
          </p:nvPr>
        </p:nvGraphicFramePr>
        <p:xfrm>
          <a:off x="791336" y="1396999"/>
          <a:ext cx="8326204" cy="508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90949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82264" y="2736503"/>
            <a:ext cx="537947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/>
              <a:t>Effie </a:t>
            </a:r>
            <a:r>
              <a:rPr lang="en-US" sz="2800" i="1" dirty="0" err="1"/>
              <a:t>Rorke</a:t>
            </a:r>
            <a:r>
              <a:rPr lang="en-US" sz="2800" i="1" dirty="0"/>
              <a:t>, MPH, MPA</a:t>
            </a:r>
          </a:p>
          <a:p>
            <a:pPr algn="ctr"/>
            <a:r>
              <a:rPr lang="en-US" sz="2800" dirty="0"/>
              <a:t>Consultant, Maine Council on Aging</a:t>
            </a:r>
          </a:p>
          <a:p>
            <a:pPr algn="ctr"/>
            <a:r>
              <a:rPr lang="en-US" sz="2800" dirty="0">
                <a:hlinkClick r:id="rId4"/>
              </a:rPr>
              <a:t>thislandconsulting@gmail.com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610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Median Age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315241"/>
              </p:ext>
            </p:extLst>
          </p:nvPr>
        </p:nvGraphicFramePr>
        <p:xfrm>
          <a:off x="512632" y="2014724"/>
          <a:ext cx="8118736" cy="2828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9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9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285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Maine</a:t>
                      </a:r>
                      <a:endParaRPr lang="en-US" sz="2000" b="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44.7</a:t>
                      </a: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285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Cumberland County</a:t>
                      </a:r>
                      <a:endParaRPr lang="en-US" sz="2000" b="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41.9</a:t>
                      </a:r>
                      <a:endParaRPr lang="en-US" sz="2000" b="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285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New Gloucester</a:t>
                      </a: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43.3</a:t>
                      </a: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469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4860" y="11084"/>
            <a:ext cx="8229140" cy="914861"/>
          </a:xfrm>
          <a:prstGeom prst="rect">
            <a:avLst/>
          </a:prstGeom>
          <a:solidFill>
            <a:srgbClr val="277CCB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FF"/>
                </a:solidFill>
              </a:rPr>
              <a:t>2010 to 2021: New Gloucester</a:t>
            </a:r>
          </a:p>
        </p:txBody>
      </p:sp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85"/>
            <a:ext cx="1071563" cy="914861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2C145F15-8992-EDD1-8FA8-9D98D34A17D8}"/>
              </a:ext>
            </a:extLst>
          </p:cNvPr>
          <p:cNvGraphicFramePr>
            <a:graphicFrameLocks noGrp="1"/>
          </p:cNvGraphicFramePr>
          <p:nvPr/>
        </p:nvGraphicFramePr>
        <p:xfrm>
          <a:off x="1524001" y="2560256"/>
          <a:ext cx="6096000" cy="1973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01651165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7952262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47676728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2010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Percent Change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6506235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5555719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1372263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9381929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8592678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6064803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55018284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EA80FDF-73B0-DC68-F826-07826F15E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628548"/>
              </p:ext>
            </p:extLst>
          </p:nvPr>
        </p:nvGraphicFramePr>
        <p:xfrm>
          <a:off x="586853" y="1514900"/>
          <a:ext cx="7792870" cy="4667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787">
                  <a:extLst>
                    <a:ext uri="{9D8B030D-6E8A-4147-A177-3AD203B41FA5}">
                      <a16:colId xmlns:a16="http://schemas.microsoft.com/office/drawing/2014/main" val="10708636"/>
                    </a:ext>
                  </a:extLst>
                </a:gridCol>
                <a:gridCol w="975679">
                  <a:extLst>
                    <a:ext uri="{9D8B030D-6E8A-4147-A177-3AD203B41FA5}">
                      <a16:colId xmlns:a16="http://schemas.microsoft.com/office/drawing/2014/main" val="4016511653"/>
                    </a:ext>
                  </a:extLst>
                </a:gridCol>
                <a:gridCol w="1018101">
                  <a:extLst>
                    <a:ext uri="{9D8B030D-6E8A-4147-A177-3AD203B41FA5}">
                      <a16:colId xmlns:a16="http://schemas.microsoft.com/office/drawing/2014/main" val="1479522621"/>
                    </a:ext>
                  </a:extLst>
                </a:gridCol>
                <a:gridCol w="4622303">
                  <a:extLst>
                    <a:ext uri="{9D8B030D-6E8A-4147-A177-3AD203B41FA5}">
                      <a16:colId xmlns:a16="http://schemas.microsoft.com/office/drawing/2014/main" val="3947676728"/>
                    </a:ext>
                  </a:extLst>
                </a:gridCol>
              </a:tblGrid>
              <a:tr h="840414">
                <a:tc>
                  <a:txBody>
                    <a:bodyPr/>
                    <a:lstStyle/>
                    <a:p>
                      <a:r>
                        <a:rPr lang="en-US" sz="1800" dirty="0"/>
                        <a:t>Population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2010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2021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Notes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65062355"/>
                  </a:ext>
                </a:extLst>
              </a:tr>
              <a:tr h="478390">
                <a:tc>
                  <a:txBody>
                    <a:bodyPr/>
                    <a:lstStyle/>
                    <a:p>
                      <a:r>
                        <a:rPr lang="en-US" sz="1800" dirty="0"/>
                        <a:t>Total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5,430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5,668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238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55557190"/>
                  </a:ext>
                </a:extLst>
              </a:tr>
              <a:tr h="478390">
                <a:tc>
                  <a:txBody>
                    <a:bodyPr/>
                    <a:lstStyle/>
                    <a:p>
                      <a:r>
                        <a:rPr lang="en-US" sz="1800" dirty="0"/>
                        <a:t>Under 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1,325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1,282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43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50722857"/>
                  </a:ext>
                </a:extLst>
              </a:tr>
              <a:tr h="478390">
                <a:tc>
                  <a:txBody>
                    <a:bodyPr/>
                    <a:lstStyle/>
                    <a:p>
                      <a:r>
                        <a:rPr lang="en-US" sz="1800" dirty="0"/>
                        <a:t>18 - 64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3,687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3,631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56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13094704"/>
                  </a:ext>
                </a:extLst>
              </a:tr>
              <a:tr h="478390">
                <a:tc>
                  <a:txBody>
                    <a:bodyPr/>
                    <a:lstStyle/>
                    <a:p>
                      <a:r>
                        <a:rPr lang="en-US" sz="1800" dirty="0"/>
                        <a:t>60+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673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1,171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498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13722630"/>
                  </a:ext>
                </a:extLst>
              </a:tr>
              <a:tr h="478390">
                <a:tc>
                  <a:txBody>
                    <a:bodyPr/>
                    <a:lstStyle/>
                    <a:p>
                      <a:r>
                        <a:rPr lang="en-US" sz="1800" dirty="0"/>
                        <a:t>65+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755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337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93819298"/>
                  </a:ext>
                </a:extLst>
              </a:tr>
              <a:tr h="478390">
                <a:tc>
                  <a:txBody>
                    <a:bodyPr/>
                    <a:lstStyle/>
                    <a:p>
                      <a:r>
                        <a:rPr lang="en-US" sz="1800" dirty="0"/>
                        <a:t>60-69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728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310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85926787"/>
                  </a:ext>
                </a:extLst>
              </a:tr>
              <a:tr h="478390">
                <a:tc>
                  <a:txBody>
                    <a:bodyPr/>
                    <a:lstStyle/>
                    <a:p>
                      <a:r>
                        <a:rPr lang="en-US" sz="1800" dirty="0"/>
                        <a:t>70-79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147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389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242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60648030"/>
                  </a:ext>
                </a:extLst>
              </a:tr>
              <a:tr h="478390">
                <a:tc>
                  <a:txBody>
                    <a:bodyPr/>
                    <a:lstStyle/>
                    <a:p>
                      <a:r>
                        <a:rPr lang="en-US" sz="1800" dirty="0"/>
                        <a:t>80+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109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       55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55018284"/>
                  </a:ext>
                </a:extLst>
              </a:tr>
            </a:tbl>
          </a:graphicData>
        </a:graphic>
      </p:graphicFrame>
      <p:sp>
        <p:nvSpPr>
          <p:cNvPr id="4" name="Up Arrow 3">
            <a:extLst>
              <a:ext uri="{FF2B5EF4-FFF2-40B4-BE49-F238E27FC236}">
                <a16:creationId xmlns:a16="http://schemas.microsoft.com/office/drawing/2014/main" id="{12F2E9A6-D204-1E7C-FF7D-FAB8EAF68AAC}"/>
              </a:ext>
            </a:extLst>
          </p:cNvPr>
          <p:cNvSpPr/>
          <p:nvPr/>
        </p:nvSpPr>
        <p:spPr>
          <a:xfrm>
            <a:off x="3916739" y="2436731"/>
            <a:ext cx="180014" cy="144221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Up Arrow 7">
            <a:extLst>
              <a:ext uri="{FF2B5EF4-FFF2-40B4-BE49-F238E27FC236}">
                <a16:creationId xmlns:a16="http://schemas.microsoft.com/office/drawing/2014/main" id="{2E19181D-E660-880B-C0BC-B51C2704274C}"/>
              </a:ext>
            </a:extLst>
          </p:cNvPr>
          <p:cNvSpPr/>
          <p:nvPr/>
        </p:nvSpPr>
        <p:spPr>
          <a:xfrm>
            <a:off x="3941725" y="3900415"/>
            <a:ext cx="180014" cy="144221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Up Arrow 8">
            <a:extLst>
              <a:ext uri="{FF2B5EF4-FFF2-40B4-BE49-F238E27FC236}">
                <a16:creationId xmlns:a16="http://schemas.microsoft.com/office/drawing/2014/main" id="{5E52ED54-6936-91CA-464F-AF6B5BAC5340}"/>
              </a:ext>
            </a:extLst>
          </p:cNvPr>
          <p:cNvSpPr/>
          <p:nvPr/>
        </p:nvSpPr>
        <p:spPr>
          <a:xfrm>
            <a:off x="3927168" y="4389614"/>
            <a:ext cx="180014" cy="144221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AAEEC392-0B72-D5A1-2476-73AF680BD89D}"/>
              </a:ext>
            </a:extLst>
          </p:cNvPr>
          <p:cNvSpPr/>
          <p:nvPr/>
        </p:nvSpPr>
        <p:spPr>
          <a:xfrm>
            <a:off x="3920212" y="2948402"/>
            <a:ext cx="221636" cy="1562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4EE282FF-756C-23F9-846B-BE6C2FF6650B}"/>
              </a:ext>
            </a:extLst>
          </p:cNvPr>
          <p:cNvSpPr/>
          <p:nvPr/>
        </p:nvSpPr>
        <p:spPr>
          <a:xfrm>
            <a:off x="3941725" y="5813072"/>
            <a:ext cx="221636" cy="1562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Up Arrow 12">
            <a:extLst>
              <a:ext uri="{FF2B5EF4-FFF2-40B4-BE49-F238E27FC236}">
                <a16:creationId xmlns:a16="http://schemas.microsoft.com/office/drawing/2014/main" id="{FABDDB4A-F4F2-DE31-6B4C-892417206FCB}"/>
              </a:ext>
            </a:extLst>
          </p:cNvPr>
          <p:cNvSpPr/>
          <p:nvPr/>
        </p:nvSpPr>
        <p:spPr>
          <a:xfrm>
            <a:off x="3947979" y="4859587"/>
            <a:ext cx="180014" cy="144221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Up Arrow 13">
            <a:extLst>
              <a:ext uri="{FF2B5EF4-FFF2-40B4-BE49-F238E27FC236}">
                <a16:creationId xmlns:a16="http://schemas.microsoft.com/office/drawing/2014/main" id="{C23C7946-39AC-5369-3D16-E0FDCF3E962A}"/>
              </a:ext>
            </a:extLst>
          </p:cNvPr>
          <p:cNvSpPr/>
          <p:nvPr/>
        </p:nvSpPr>
        <p:spPr>
          <a:xfrm>
            <a:off x="3941725" y="5343100"/>
            <a:ext cx="180014" cy="144221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Down Arrow 11">
            <a:extLst>
              <a:ext uri="{FF2B5EF4-FFF2-40B4-BE49-F238E27FC236}">
                <a16:creationId xmlns:a16="http://schemas.microsoft.com/office/drawing/2014/main" id="{CF58B4E0-2EF3-4340-892D-6C1FCD16C518}"/>
              </a:ext>
            </a:extLst>
          </p:cNvPr>
          <p:cNvSpPr/>
          <p:nvPr/>
        </p:nvSpPr>
        <p:spPr>
          <a:xfrm>
            <a:off x="3920253" y="3407075"/>
            <a:ext cx="221636" cy="1562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770727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Ratio of Working Age to Older Adults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787385"/>
              </p:ext>
            </p:extLst>
          </p:nvPr>
        </p:nvGraphicFramePr>
        <p:xfrm>
          <a:off x="512632" y="2014724"/>
          <a:ext cx="8118736" cy="2828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9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9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285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Maine</a:t>
                      </a:r>
                      <a:endParaRPr lang="en-US" sz="2000" b="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2.93</a:t>
                      </a: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285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Cumberland County</a:t>
                      </a:r>
                      <a:endParaRPr lang="en-US" sz="2000" b="0" dirty="0"/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3.39</a:t>
                      </a: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285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New Gloucester</a:t>
                      </a: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4.81*</a:t>
                      </a:r>
                    </a:p>
                    <a:p>
                      <a:pPr algn="ctr"/>
                      <a:r>
                        <a:rPr lang="en-US" sz="1600" b="0" dirty="0"/>
                        <a:t>down from 5.10 in last year’s dashboard</a:t>
                      </a:r>
                    </a:p>
                  </a:txBody>
                  <a:tcPr anchor="ctr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382816A-B4F3-D66D-D357-2C2DC38D9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919868"/>
              </p:ext>
            </p:extLst>
          </p:nvPr>
        </p:nvGraphicFramePr>
        <p:xfrm>
          <a:off x="0" y="5956998"/>
          <a:ext cx="9143999" cy="379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3603474088"/>
                    </a:ext>
                  </a:extLst>
                </a:gridCol>
              </a:tblGrid>
              <a:tr h="3796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For every older adult, there are X.XX working age adults (18-64/65+).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C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915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563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Income and Economic Security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246953545"/>
              </p:ext>
            </p:extLst>
          </p:nvPr>
        </p:nvGraphicFramePr>
        <p:xfrm>
          <a:off x="257707" y="1301214"/>
          <a:ext cx="8178750" cy="5155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3435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Income and Economic Security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34458054"/>
              </p:ext>
            </p:extLst>
          </p:nvPr>
        </p:nvGraphicFramePr>
        <p:xfrm>
          <a:off x="81405" y="1396999"/>
          <a:ext cx="9062595" cy="5302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75497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Income and Economic Security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626019E-5F88-8914-BC26-3219CA82EA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2005491"/>
              </p:ext>
            </p:extLst>
          </p:nvPr>
        </p:nvGraphicFramePr>
        <p:xfrm>
          <a:off x="574216" y="1301215"/>
          <a:ext cx="7995568" cy="5556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70914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ine Council on Aging">
            <a:extLst>
              <a:ext uri="{FF2B5EF4-FFF2-40B4-BE49-F238E27FC236}">
                <a16:creationId xmlns:a16="http://schemas.microsoft.com/office/drawing/2014/main" id="{CDFEEF12-A2B8-4C36-8D2C-AAB03410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" y="81400"/>
            <a:ext cx="1219814" cy="1219814"/>
          </a:xfrm>
          <a:prstGeom prst="rect">
            <a:avLst/>
          </a:prstGeom>
          <a:noFill/>
          <a:ln>
            <a:solidFill>
              <a:srgbClr val="3E6E68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33781" y="81400"/>
            <a:ext cx="7783759" cy="1219814"/>
          </a:xfrm>
          <a:prstGeom prst="rect">
            <a:avLst/>
          </a:prstGeom>
          <a:solidFill>
            <a:srgbClr val="277CCB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Elder Economic Security Index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01523" y="3198168"/>
            <a:ext cx="2740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4"/>
              </a:rPr>
              <a:t>www.elderindex.org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6074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29556</TotalTime>
  <Words>479</Words>
  <Application>Microsoft Macintosh PowerPoint</Application>
  <PresentationFormat>On-screen Show (4:3)</PresentationFormat>
  <Paragraphs>157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Data Across Sectors for Health (DASH): New Gloucester, Maine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Across Sectors for Health (DASH): Eastport, Maine</dc:title>
  <dc:creator>Effie</dc:creator>
  <cp:lastModifiedBy>Effie Rorke</cp:lastModifiedBy>
  <cp:revision>128</cp:revision>
  <dcterms:created xsi:type="dcterms:W3CDTF">2020-11-12T23:11:55Z</dcterms:created>
  <dcterms:modified xsi:type="dcterms:W3CDTF">2023-05-09T17:17:33Z</dcterms:modified>
</cp:coreProperties>
</file>