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87" r:id="rId5"/>
    <p:sldId id="288" r:id="rId6"/>
    <p:sldId id="260" r:id="rId7"/>
    <p:sldId id="264" r:id="rId8"/>
    <p:sldId id="278" r:id="rId9"/>
    <p:sldId id="263" r:id="rId10"/>
    <p:sldId id="266" r:id="rId11"/>
    <p:sldId id="258" r:id="rId12"/>
    <p:sldId id="289" r:id="rId13"/>
    <p:sldId id="261" r:id="rId14"/>
    <p:sldId id="270" r:id="rId15"/>
    <p:sldId id="272" r:id="rId16"/>
    <p:sldId id="265" r:id="rId17"/>
    <p:sldId id="290" r:id="rId18"/>
    <p:sldId id="291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C9CC"/>
    <a:srgbClr val="277CCB"/>
    <a:srgbClr val="FC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3"/>
    <p:restoredTop sz="86193" autoAdjust="0"/>
  </p:normalViewPr>
  <p:slideViewPr>
    <p:cSldViewPr snapToGrid="0" snapToObjects="1">
      <p:cViewPr>
        <p:scale>
          <a:sx n="80" d="100"/>
          <a:sy n="80" d="100"/>
        </p:scale>
        <p:origin x="408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97999760755298E-2"/>
          <c:y val="3.6981894887286502E-2"/>
          <c:w val="0.75900530421786405"/>
          <c:h val="0.86300879864522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0.188</c:v>
                </c:pt>
                <c:pt idx="1">
                  <c:v>0.60499999999999998</c:v>
                </c:pt>
                <c:pt idx="2">
                  <c:v>0.22800000000000001</c:v>
                </c:pt>
                <c:pt idx="3">
                  <c:v>0.20699999999999999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6-5946-B684-284675AE2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>
                <a:alpha val="84000"/>
              </a:srgb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0.186</c:v>
                </c:pt>
                <c:pt idx="1">
                  <c:v>0.628</c:v>
                </c:pt>
                <c:pt idx="2">
                  <c:v>0.214</c:v>
                </c:pt>
                <c:pt idx="3">
                  <c:v>0.185</c:v>
                </c:pt>
                <c:pt idx="4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6-5946-B684-284675AE26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Portland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0.152</c:v>
                </c:pt>
                <c:pt idx="1">
                  <c:v>0.64700000000000002</c:v>
                </c:pt>
                <c:pt idx="2">
                  <c:v>0.21199999999999999</c:v>
                </c:pt>
                <c:pt idx="3">
                  <c:v>0.20399999999999999</c:v>
                </c:pt>
                <c:pt idx="4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6-5946-B684-284675AE2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042264"/>
        <c:axId val="2141045240"/>
      </c:barChart>
      <c:catAx>
        <c:axId val="214104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045240"/>
        <c:crosses val="autoZero"/>
        <c:auto val="1"/>
        <c:lblAlgn val="ctr"/>
        <c:lblOffset val="100"/>
        <c:noMultiLvlLbl val="0"/>
      </c:catAx>
      <c:valAx>
        <c:axId val="2141045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41042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69933573570897"/>
          <c:y val="0.13863173678555399"/>
          <c:w val="0.26264273611360001"/>
          <c:h val="0.22298099336013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19089102858"/>
          <c:y val="2.6607053623804701E-2"/>
          <c:w val="0.82913880482958902"/>
          <c:h val="0.8871089639931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63182</c:v>
                </c:pt>
                <c:pt idx="1">
                  <c:v>27050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4-8949-A0A2-D3D3094A31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Sheet1!$C$2:$C$3</c:f>
              <c:numCache>
                <c:formatCode>"$"#,##0_);[Red]\("$"#,##0\)</c:formatCode>
                <c:ptCount val="2"/>
                <c:pt idx="0">
                  <c:v>80679</c:v>
                </c:pt>
                <c:pt idx="1">
                  <c:v>30057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4-8949-A0A2-D3D3094A31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Portland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Sheet1!$D$2:$D$3</c:f>
              <c:numCache>
                <c:formatCode>"$"#,##0_);[Red]\("$"#,##0\)</c:formatCode>
                <c:ptCount val="2"/>
                <c:pt idx="0">
                  <c:v>73899</c:v>
                </c:pt>
                <c:pt idx="1">
                  <c:v>33509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4-8949-A0A2-D3D3094A3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213384"/>
        <c:axId val="2138992968"/>
      </c:barChart>
      <c:catAx>
        <c:axId val="213821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992968"/>
        <c:crosses val="autoZero"/>
        <c:auto val="1"/>
        <c:lblAlgn val="ctr"/>
        <c:lblOffset val="100"/>
        <c:noMultiLvlLbl val="0"/>
      </c:catAx>
      <c:valAx>
        <c:axId val="213899296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138213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739446736970812"/>
          <c:y val="5.009928178801884E-2"/>
          <c:w val="0.2673779000458509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7966465822299"/>
          <c:y val="4.9820255924783799E-2"/>
          <c:w val="0.65366208314715102"/>
          <c:h val="0.814555337807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8.4000000000000005E-2</c:v>
                </c:pt>
                <c:pt idx="1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E-F04F-845C-159C9E8D9D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6.8000000000000005E-2</c:v>
                </c:pt>
                <c:pt idx="1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E-F04F-845C-159C9E8D9D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Portland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8.5000000000000006E-2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E-F04F-845C-159C9E8D9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063144"/>
        <c:axId val="2139060824"/>
      </c:barChart>
      <c:catAx>
        <c:axId val="21390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9060824"/>
        <c:crosses val="autoZero"/>
        <c:auto val="1"/>
        <c:lblAlgn val="ctr"/>
        <c:lblOffset val="100"/>
        <c:noMultiLvlLbl val="0"/>
      </c:catAx>
      <c:valAx>
        <c:axId val="2139060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39063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550679468739"/>
          <c:y val="0.218280654234109"/>
          <c:w val="0.24130141532309499"/>
          <c:h val="0.21373862961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65+ Below</a:t>
            </a:r>
            <a:r>
              <a:rPr lang="en-US" sz="1800" baseline="0" dirty="0"/>
              <a:t> 100% Federal Poverty Line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0.35699999999999998</c:v>
                </c:pt>
                <c:pt idx="1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8-7649-B68D-6564E440A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0.32300000000000001</c:v>
                </c:pt>
                <c:pt idx="1">
                  <c:v>0.67700000000000005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8-7649-B68D-6564E440A4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Portland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0.17399999999999999</c:v>
                </c:pt>
                <c:pt idx="1">
                  <c:v>0.82599999999999996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8-7649-B68D-6564E440A4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1898784"/>
        <c:axId val="368524384"/>
      </c:barChart>
      <c:catAx>
        <c:axId val="18618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524384"/>
        <c:crosses val="autoZero"/>
        <c:auto val="1"/>
        <c:lblAlgn val="ctr"/>
        <c:lblOffset val="100"/>
        <c:noMultiLvlLbl val="0"/>
      </c:catAx>
      <c:valAx>
        <c:axId val="36852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9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EESI- South Portland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Single, with mortgage, good health</c:v>
                </c:pt>
                <c:pt idx="1">
                  <c:v>Single, no mortgage, good health</c:v>
                </c:pt>
                <c:pt idx="2">
                  <c:v>Single, renter, good health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37536</c:v>
                </c:pt>
                <c:pt idx="1">
                  <c:v>24936</c:v>
                </c:pt>
                <c:pt idx="2">
                  <c:v>30684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B-3746-B462-C9712031A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415128"/>
        <c:axId val="2140412136"/>
      </c:barChart>
      <c:catAx>
        <c:axId val="2140415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412136"/>
        <c:crosses val="autoZero"/>
        <c:auto val="1"/>
        <c:lblAlgn val="ctr"/>
        <c:lblOffset val="100"/>
        <c:noMultiLvlLbl val="0"/>
      </c:catAx>
      <c:valAx>
        <c:axId val="214041213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2140415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38145436891596"/>
          <c:y val="7.7199058627079098E-2"/>
          <c:w val="0.1607426976272849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837448305105402E-2"/>
          <c:y val="5.6687621563544698E-2"/>
          <c:w val="0.68144373359580002"/>
          <c:h val="0.84117716535433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mortgage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0%">
                  <c:v>0.44900000000000001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0-B842-B633-B502ABC466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no mortgage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277CCB"/>
              </a:solidFill>
            </c:spPr>
            <c:extLst>
              <c:ext xmlns:c16="http://schemas.microsoft.com/office/drawing/2014/chart" uri="{C3380CC4-5D6E-409C-BE32-E72D297353CC}">
                <c16:uniqueId val="{00000001-3020-4340-9A55-C615BA0E0D8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0.55100000000000005</c:v>
                </c:pt>
                <c:pt idx="1">
                  <c:v>0.27100000000000002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0-B842-B633-B502ABC4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0286600"/>
        <c:axId val="2140283608"/>
      </c:barChart>
      <c:catAx>
        <c:axId val="2140286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283608"/>
        <c:crosses val="autoZero"/>
        <c:auto val="1"/>
        <c:lblAlgn val="ctr"/>
        <c:lblOffset val="100"/>
        <c:noMultiLvlLbl val="0"/>
      </c:catAx>
      <c:valAx>
        <c:axId val="2140283608"/>
        <c:scaling>
          <c:orientation val="minMax"/>
          <c:max val="1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140286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866447467840699"/>
          <c:y val="3.91898677415203E-2"/>
          <c:w val="0.65197181763818801"/>
          <c:h val="0.82036330214380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D-E041-923A-3F6F3DD45F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D-E041-923A-3F6F3DD45F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 Portland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D-E041-923A-3F6F3DD45F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1567368"/>
        <c:axId val="2141570344"/>
      </c:barChart>
      <c:catAx>
        <c:axId val="214156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570344"/>
        <c:crosses val="autoZero"/>
        <c:auto val="1"/>
        <c:lblAlgn val="ctr"/>
        <c:lblOffset val="100"/>
        <c:noMultiLvlLbl val="0"/>
      </c:catAx>
      <c:valAx>
        <c:axId val="2141570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41567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521170557978"/>
          <c:y val="0.23058684610233099"/>
          <c:w val="0.32947879686030301"/>
          <c:h val="0.22133857635667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of South Portland Residents, 65+ who experience the following disabilities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South Portland residents 65+ who report disability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Cognitive difficulty</c:v>
                </c:pt>
                <c:pt idx="1">
                  <c:v>Ambulatory difficulty</c:v>
                </c:pt>
                <c:pt idx="2">
                  <c:v>Self-care difficulty</c:v>
                </c:pt>
                <c:pt idx="3">
                  <c:v>Independent living difficulty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5.5E-2</c:v>
                </c:pt>
                <c:pt idx="1">
                  <c:v>0.23699999999999999</c:v>
                </c:pt>
                <c:pt idx="2">
                  <c:v>7.0999999999999994E-2</c:v>
                </c:pt>
                <c:pt idx="3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2-B24D-9F49-A191B795F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714792"/>
        <c:axId val="2141717768"/>
      </c:barChart>
      <c:catAx>
        <c:axId val="2141714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41717768"/>
        <c:crosses val="autoZero"/>
        <c:auto val="1"/>
        <c:lblAlgn val="ctr"/>
        <c:lblOffset val="100"/>
        <c:noMultiLvlLbl val="0"/>
      </c:catAx>
      <c:valAx>
        <c:axId val="2141717768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2141714792"/>
        <c:crosses val="autoZero"/>
        <c:crossBetween val="between"/>
        <c:minorUnit val="0.0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EMS calls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#,##0</c:formatCode>
                <c:ptCount val="2"/>
                <c:pt idx="0">
                  <c:v>4745</c:v>
                </c:pt>
                <c:pt idx="1">
                  <c:v>4517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6-CB4C-8433-E4FF31A03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EMS calls for people over 60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Sheet1!$C$2:$C$3</c:f>
              <c:numCache>
                <c:formatCode>#,##0</c:formatCode>
                <c:ptCount val="2"/>
                <c:pt idx="0">
                  <c:v>2391</c:v>
                </c:pt>
                <c:pt idx="1">
                  <c:v>2113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6-CB4C-8433-E4FF31A03B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Individual EMS calls for a fall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806</c:v>
                </c:pt>
                <c:pt idx="1">
                  <c:v>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56-CB4C-8433-E4FF31A03B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Individual people over 60 who called for a fall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598</c:v>
                </c:pt>
                <c:pt idx="1">
                  <c:v>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56-CB4C-8433-E4FF31A03B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3384975"/>
        <c:axId val="713936511"/>
      </c:barChart>
      <c:catAx>
        <c:axId val="71338497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2022</a:t>
                </a:r>
              </a:p>
            </c:rich>
          </c:tx>
          <c:layout>
            <c:manualLayout>
              <c:xMode val="edge"/>
              <c:yMode val="edge"/>
              <c:x val="0.26348926870290978"/>
              <c:y val="0.730220345425927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13936511"/>
        <c:crosses val="autoZero"/>
        <c:auto val="1"/>
        <c:lblAlgn val="ctr"/>
        <c:lblOffset val="100"/>
        <c:noMultiLvlLbl val="0"/>
      </c:catAx>
      <c:valAx>
        <c:axId val="71393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38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337570130381"/>
          <c:y val="0.77669173590674234"/>
          <c:w val="0.5983027691330981"/>
          <c:h val="0.22185628317643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0.82684</cdr:x>
      <cdr:y>0.54138</cdr:y>
    </cdr:from>
    <cdr:to>
      <cdr:x>1</cdr:x>
      <cdr:y>0.66065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3148" y="2933909"/>
          <a:ext cx="1403799" cy="6463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FPL:</a:t>
          </a:r>
        </a:p>
        <a:p xmlns:a="http://schemas.openxmlformats.org/drawingml/2006/main">
          <a:r>
            <a:rPr lang="en-US" dirty="0">
              <a:solidFill>
                <a:srgbClr val="FC000F"/>
              </a:solidFill>
            </a:rPr>
            <a:t>8.5% of 65+</a:t>
          </a:r>
        </a:p>
      </cdr:txBody>
    </cdr:sp>
  </cdr:relSizeAnchor>
  <cdr:relSizeAnchor xmlns:cdr="http://schemas.openxmlformats.org/drawingml/2006/chartDrawing">
    <cdr:from>
      <cdr:x>0.04114</cdr:x>
      <cdr:y>0.3626</cdr:y>
    </cdr:from>
    <cdr:to>
      <cdr:x>0.83143</cdr:x>
      <cdr:y>0.36309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8AA4F55-CA89-D243-BE0C-DFBB6F8C1A2B}"/>
            </a:ext>
          </a:extLst>
        </cdr:cNvPr>
        <cdr:cNvCxnSpPr/>
      </cdr:nvCxnSpPr>
      <cdr:spPr>
        <a:xfrm xmlns:a="http://schemas.openxmlformats.org/drawingml/2006/main" flipV="1">
          <a:off x="333532" y="1965019"/>
          <a:ext cx="6406840" cy="26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0.83143</cdr:x>
      <cdr:y>0.33084</cdr:y>
    </cdr:from>
    <cdr:to>
      <cdr:x>0.92319</cdr:x>
      <cdr:y>0.40249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40359" y="1792939"/>
          <a:ext cx="743893" cy="3882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SNAP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0.72354</cdr:x>
      <cdr:y>0.72513</cdr:y>
    </cdr:from>
    <cdr:to>
      <cdr:x>0.82795</cdr:x>
      <cdr:y>0.86317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5E8B44C-FC68-4E15-1419-5C6BBE34E963}"/>
            </a:ext>
          </a:extLst>
        </cdr:cNvPr>
        <cdr:cNvSpPr txBox="1"/>
      </cdr:nvSpPr>
      <cdr:spPr>
        <a:xfrm xmlns:a="http://schemas.openxmlformats.org/drawingml/2006/main">
          <a:off x="6336632" y="48032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2021</a:t>
          </a:r>
        </a:p>
      </cdr:txBody>
    </cdr:sp>
  </cdr:relSizeAnchor>
  <cdr:relSizeAnchor xmlns:cdr="http://schemas.openxmlformats.org/drawingml/2006/chartDrawing">
    <cdr:from>
      <cdr:x>0.31558</cdr:x>
      <cdr:y>0.5531</cdr:y>
    </cdr:from>
    <cdr:to>
      <cdr:x>0.39506</cdr:x>
      <cdr:y>0.60421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2763805" y="3663741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33.7%</a:t>
          </a:r>
        </a:p>
      </cdr:txBody>
    </cdr:sp>
  </cdr:relSizeAnchor>
  <cdr:relSizeAnchor xmlns:cdr="http://schemas.openxmlformats.org/drawingml/2006/chartDrawing">
    <cdr:from>
      <cdr:x>0.40198</cdr:x>
      <cdr:y>0.58014</cdr:y>
    </cdr:from>
    <cdr:to>
      <cdr:x>0.4637</cdr:x>
      <cdr:y>0.63125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:a16="http://schemas.microsoft.com/office/drawing/2014/main" id="{3B479F78-38AB-374D-028D-4DC9D43392C0}"/>
            </a:ext>
          </a:extLst>
        </cdr:cNvPr>
        <cdr:cNvSpPr txBox="1"/>
      </cdr:nvSpPr>
      <cdr:spPr>
        <a:xfrm xmlns:a="http://schemas.openxmlformats.org/drawingml/2006/main">
          <a:off x="3520458" y="3842878"/>
          <a:ext cx="54053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25%</a:t>
          </a:r>
        </a:p>
      </cdr:txBody>
    </cdr:sp>
  </cdr:relSizeAnchor>
  <cdr:relSizeAnchor xmlns:cdr="http://schemas.openxmlformats.org/drawingml/2006/chartDrawing">
    <cdr:from>
      <cdr:x>0.68172</cdr:x>
      <cdr:y>0.35618</cdr:y>
    </cdr:from>
    <cdr:to>
      <cdr:x>0.76119</cdr:x>
      <cdr:y>0.40729</cdr:y>
    </cdr:to>
    <cdr:sp macro="" textlink="">
      <cdr:nvSpPr>
        <cdr:cNvPr id="6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5970338" y="2359359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46.8%</a:t>
          </a:r>
        </a:p>
      </cdr:txBody>
    </cdr:sp>
  </cdr:relSizeAnchor>
  <cdr:relSizeAnchor xmlns:cdr="http://schemas.openxmlformats.org/drawingml/2006/chartDrawing">
    <cdr:from>
      <cdr:x>0.75896</cdr:x>
      <cdr:y>0.5697</cdr:y>
    </cdr:from>
    <cdr:to>
      <cdr:x>0.83843</cdr:x>
      <cdr:y>0.62081</cdr:y>
    </cdr:to>
    <cdr:sp macro="" textlink="">
      <cdr:nvSpPr>
        <cdr:cNvPr id="7" name="TextBox 7">
          <a:extLst xmlns:a="http://schemas.openxmlformats.org/drawingml/2006/main">
            <a:ext uri="{FF2B5EF4-FFF2-40B4-BE49-F238E27FC236}">
              <a16:creationId xmlns:a16="http://schemas.microsoft.com/office/drawing/2014/main" id="{AA1BF68E-09DE-526E-1EDA-86A667D01219}"/>
            </a:ext>
          </a:extLst>
        </cdr:cNvPr>
        <cdr:cNvSpPr txBox="1"/>
      </cdr:nvSpPr>
      <cdr:spPr>
        <a:xfrm xmlns:a="http://schemas.openxmlformats.org/drawingml/2006/main">
          <a:off x="6646780" y="3773738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29.7%</a:t>
          </a:r>
        </a:p>
      </cdr:txBody>
    </cdr:sp>
  </cdr:relSizeAnchor>
  <cdr:relSizeAnchor xmlns:cdr="http://schemas.openxmlformats.org/drawingml/2006/chartDrawing">
    <cdr:from>
      <cdr:x>0.84352</cdr:x>
      <cdr:y>0.58948</cdr:y>
    </cdr:from>
    <cdr:to>
      <cdr:x>0.923</cdr:x>
      <cdr:y>0.64059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37D0ACB-7FDC-C4A7-917B-0E166A81A497}"/>
            </a:ext>
          </a:extLst>
        </cdr:cNvPr>
        <cdr:cNvSpPr txBox="1"/>
      </cdr:nvSpPr>
      <cdr:spPr>
        <a:xfrm xmlns:a="http://schemas.openxmlformats.org/drawingml/2006/main">
          <a:off x="7387391" y="3904748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23.3%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94FCE-546F-C340-8509-782086B0A5CF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AABD-4F58-404B-A887-CC377F7A4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9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9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29000" algn="ctr"/>
              </a:tabLs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5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9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3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slandconsulting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derindex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66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Data Across Sectors for Health (DASH): South Portland, Maine</a:t>
            </a:r>
          </a:p>
        </p:txBody>
      </p:sp>
      <p:pic>
        <p:nvPicPr>
          <p:cNvPr id="4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35" y="2221635"/>
            <a:ext cx="3391531" cy="339153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8A9120-07B3-EAC7-F239-B1106F80DADB}"/>
              </a:ext>
            </a:extLst>
          </p:cNvPr>
          <p:cNvSpPr txBox="1"/>
          <p:nvPr/>
        </p:nvSpPr>
        <p:spPr>
          <a:xfrm>
            <a:off x="4015341" y="6263003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66693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867085585"/>
              </p:ext>
            </p:extLst>
          </p:nvPr>
        </p:nvGraphicFramePr>
        <p:xfrm>
          <a:off x="646180" y="1301214"/>
          <a:ext cx="8106947" cy="541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12591" y="4385757"/>
            <a:ext cx="63387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25052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$14,580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2591" y="3995867"/>
            <a:ext cx="6338735" cy="13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384830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$18,756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6552" y="3779097"/>
            <a:ext cx="105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C000F"/>
                </a:solidFill>
              </a:rPr>
              <a:t>Medicaid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5824" y="313608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$25,142</a:t>
            </a:r>
          </a:p>
        </p:txBody>
      </p:sp>
    </p:spTree>
    <p:extLst>
      <p:ext uri="{BB962C8B-B14F-4D97-AF65-F5344CB8AC3E}">
        <p14:creationId xmlns:p14="http://schemas.microsoft.com/office/powerpoint/2010/main" val="235680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Living Arrangements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07038" y="2339980"/>
            <a:ext cx="914400" cy="4247534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5915" y="2362264"/>
            <a:ext cx="914400" cy="4247534"/>
            <a:chOff x="2997692" y="2312893"/>
            <a:chExt cx="914400" cy="4787153"/>
          </a:xfrm>
          <a:solidFill>
            <a:srgbClr val="FC000F"/>
          </a:solidFill>
        </p:grpSpPr>
        <p:sp>
          <p:nvSpPr>
            <p:cNvPr id="12" name="Oval 11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Block Arc 12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70814" y="2362264"/>
            <a:ext cx="914400" cy="4247534"/>
            <a:chOff x="2997692" y="2312893"/>
            <a:chExt cx="914400" cy="4787153"/>
          </a:xfrm>
          <a:solidFill>
            <a:srgbClr val="277CCB"/>
          </a:solidFill>
        </p:grpSpPr>
        <p:sp>
          <p:nvSpPr>
            <p:cNvPr id="15" name="Oval 14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Block Arc 15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3699" y="5078195"/>
            <a:ext cx="2765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37.4% of South Portland 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2257" y="5120134"/>
            <a:ext cx="2765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22.9% of South Portland </a:t>
            </a:r>
          </a:p>
          <a:p>
            <a:pPr algn="ctr"/>
            <a:r>
              <a:rPr lang="en-US" sz="2000" dirty="0"/>
              <a:t>residents 65+ </a:t>
            </a:r>
          </a:p>
          <a:p>
            <a:pPr algn="ctr"/>
            <a:r>
              <a:rPr lang="en-US" sz="2000" i="1" dirty="0"/>
              <a:t>live with their spouse</a:t>
            </a:r>
          </a:p>
        </p:txBody>
      </p:sp>
    </p:spTree>
    <p:extLst>
      <p:ext uri="{BB962C8B-B14F-4D97-AF65-F5344CB8AC3E}">
        <p14:creationId xmlns:p14="http://schemas.microsoft.com/office/powerpoint/2010/main" val="357293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Income for South Portland residents </a:t>
            </a:r>
          </a:p>
          <a:p>
            <a:pPr algn="ctr"/>
            <a:r>
              <a:rPr lang="en-US" sz="3200" dirty="0">
                <a:solidFill>
                  <a:srgbClr val="FFFFFF"/>
                </a:solidFill>
              </a:rPr>
              <a:t>65+ living alone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6798" y="1867607"/>
            <a:ext cx="586983" cy="3210588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95804" y="1860455"/>
            <a:ext cx="2765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37.4% of South Portland 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2" name="Left-Up Arrow 1">
            <a:extLst>
              <a:ext uri="{FF2B5EF4-FFF2-40B4-BE49-F238E27FC236}">
                <a16:creationId xmlns:a16="http://schemas.microsoft.com/office/drawing/2014/main" id="{C3600AD6-78E8-F0A9-3967-0C0250974834}"/>
              </a:ext>
            </a:extLst>
          </p:cNvPr>
          <p:cNvSpPr/>
          <p:nvPr/>
        </p:nvSpPr>
        <p:spPr>
          <a:xfrm rot="10800000">
            <a:off x="2878392" y="2678489"/>
            <a:ext cx="2571025" cy="2399705"/>
          </a:xfrm>
          <a:prstGeom prst="leftUpArrow">
            <a:avLst>
              <a:gd name="adj1" fmla="val 7482"/>
              <a:gd name="adj2" fmla="val 25000"/>
              <a:gd name="adj3" fmla="val 25000"/>
            </a:avLst>
          </a:prstGeom>
          <a:ln>
            <a:solidFill>
              <a:srgbClr val="277C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77CCB"/>
                </a:solidFill>
              </a:ln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2662D-9A1C-E8AE-DDF6-1177D148692C}"/>
              </a:ext>
            </a:extLst>
          </p:cNvPr>
          <p:cNvSpPr txBox="1"/>
          <p:nvPr/>
        </p:nvSpPr>
        <p:spPr>
          <a:xfrm>
            <a:off x="5555669" y="2763866"/>
            <a:ext cx="27230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South Portland </a:t>
            </a:r>
          </a:p>
          <a:p>
            <a:pPr algn="ctr"/>
            <a:r>
              <a:rPr lang="en-US" sz="2000" dirty="0"/>
              <a:t>women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$26,159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6EC662-0D97-7968-7757-C35354BAF48E}"/>
              </a:ext>
            </a:extLst>
          </p:cNvPr>
          <p:cNvSpPr txBox="1"/>
          <p:nvPr/>
        </p:nvSpPr>
        <p:spPr>
          <a:xfrm>
            <a:off x="2130295" y="5134468"/>
            <a:ext cx="25710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South Portland</a:t>
            </a:r>
          </a:p>
          <a:p>
            <a:pPr algn="ctr"/>
            <a:r>
              <a:rPr lang="en-US" sz="2000" dirty="0"/>
              <a:t>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$46,151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E07A5-B6B6-E631-30F9-44E972EE1B73}"/>
              </a:ext>
            </a:extLst>
          </p:cNvPr>
          <p:cNvSpPr txBox="1"/>
          <p:nvPr/>
        </p:nvSpPr>
        <p:spPr>
          <a:xfrm>
            <a:off x="6075251" y="5078194"/>
            <a:ext cx="236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/>
              <a:t>Difference = $19,992</a:t>
            </a:r>
          </a:p>
        </p:txBody>
      </p:sp>
    </p:spTree>
    <p:extLst>
      <p:ext uri="{BB962C8B-B14F-4D97-AF65-F5344CB8AC3E}">
        <p14:creationId xmlns:p14="http://schemas.microsoft.com/office/powerpoint/2010/main" val="367543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Housing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61197312"/>
              </p:ext>
            </p:extLst>
          </p:nvPr>
        </p:nvGraphicFramePr>
        <p:xfrm>
          <a:off x="957198" y="1397000"/>
          <a:ext cx="7565544" cy="521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Left Bracket 3"/>
          <p:cNvSpPr/>
          <p:nvPr/>
        </p:nvSpPr>
        <p:spPr>
          <a:xfrm>
            <a:off x="895883" y="1840456"/>
            <a:ext cx="437898" cy="4104218"/>
          </a:xfrm>
          <a:prstGeom prst="leftBracket">
            <a:avLst/>
          </a:prstGeom>
          <a:ln>
            <a:solidFill>
              <a:srgbClr val="FC000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C000F"/>
                </a:solidFill>
              </a:ln>
              <a:solidFill>
                <a:srgbClr val="FC0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05" y="362507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72.9%</a:t>
            </a:r>
          </a:p>
        </p:txBody>
      </p:sp>
    </p:spTree>
    <p:extLst>
      <p:ext uri="{BB962C8B-B14F-4D97-AF65-F5344CB8AC3E}">
        <p14:creationId xmlns:p14="http://schemas.microsoft.com/office/powerpoint/2010/main" val="4661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SNAP Participation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16247223"/>
              </p:ext>
            </p:extLst>
          </p:nvPr>
        </p:nvGraphicFramePr>
        <p:xfrm>
          <a:off x="788691" y="1396999"/>
          <a:ext cx="8146415" cy="512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411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05" y="1595020"/>
            <a:ext cx="90361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About 18.4% of people 65 and older in South Portland </a:t>
            </a:r>
          </a:p>
          <a:p>
            <a:r>
              <a:rPr lang="en-US" sz="2800" dirty="0"/>
              <a:t>report living with at least one disability:</a:t>
            </a:r>
          </a:p>
          <a:p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Hearing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Vision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Cognitive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Ambulatory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Self-care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Independent living </a:t>
            </a:r>
          </a:p>
          <a:p>
            <a:pPr lvl="1"/>
            <a:endParaRPr lang="en-US" sz="2800" dirty="0"/>
          </a:p>
          <a:p>
            <a:r>
              <a:rPr lang="en-US" sz="2800" dirty="0"/>
              <a:t>About 13.9% of people 65 and over report 2 or more disabilities.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73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95053527"/>
              </p:ext>
            </p:extLst>
          </p:nvPr>
        </p:nvGraphicFramePr>
        <p:xfrm>
          <a:off x="985268" y="1408448"/>
          <a:ext cx="7268863" cy="526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27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691312" y="2591480"/>
            <a:ext cx="757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50% of EMS calls in South Portland in 2022 were for people over the age of 60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 calls for people over age 60, nearly 34% were for a fall (could contain same person calling more than once)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097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92C959A-28F8-2EB2-3C3C-D40C1F886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8057779"/>
              </p:ext>
            </p:extLst>
          </p:nvPr>
        </p:nvGraphicFramePr>
        <p:xfrm>
          <a:off x="0" y="233946"/>
          <a:ext cx="8757795" cy="6624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50A485-238E-A9C6-86A6-FD36B56B10E6}"/>
              </a:ext>
            </a:extLst>
          </p:cNvPr>
          <p:cNvSpPr txBox="1"/>
          <p:nvPr/>
        </p:nvSpPr>
        <p:spPr>
          <a:xfrm>
            <a:off x="2005264" y="2406316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50.4%</a:t>
            </a:r>
          </a:p>
        </p:txBody>
      </p:sp>
    </p:spTree>
    <p:extLst>
      <p:ext uri="{BB962C8B-B14F-4D97-AF65-F5344CB8AC3E}">
        <p14:creationId xmlns:p14="http://schemas.microsoft.com/office/powerpoint/2010/main" val="379414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2372872" y="1548743"/>
            <a:ext cx="757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Age breakdown:</a:t>
            </a:r>
          </a:p>
          <a:p>
            <a:endParaRPr lang="en-US" sz="2400" dirty="0"/>
          </a:p>
          <a:p>
            <a:r>
              <a:rPr lang="en-US" sz="2400" dirty="0"/>
              <a:t>   60 to 69: 		24.6% of falls calls</a:t>
            </a:r>
          </a:p>
          <a:p>
            <a:r>
              <a:rPr lang="en-US" sz="2400" dirty="0"/>
              <a:t>   70 to 79: 		28.8% of falls calls</a:t>
            </a:r>
          </a:p>
          <a:p>
            <a:r>
              <a:rPr lang="en-US" sz="2400" dirty="0"/>
              <a:t>   80 to 89: 		33.6% of falls calls</a:t>
            </a:r>
          </a:p>
          <a:p>
            <a:r>
              <a:rPr lang="en-US" sz="2400" dirty="0"/>
              <a:t>   90 to 99: 		11.9% of falls calls</a:t>
            </a:r>
          </a:p>
          <a:p>
            <a:r>
              <a:rPr lang="en-US" sz="2400" dirty="0"/>
              <a:t>   100+: 		1.1% of falls calls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E816B8-E098-2241-8A3E-D473301BA981}"/>
              </a:ext>
            </a:extLst>
          </p:cNvPr>
          <p:cNvSpPr/>
          <p:nvPr/>
        </p:nvSpPr>
        <p:spPr>
          <a:xfrm rot="10800000">
            <a:off x="6817895" y="3911896"/>
            <a:ext cx="978408" cy="182105"/>
          </a:xfrm>
          <a:prstGeom prst="rightArrow">
            <a:avLst/>
          </a:prstGeom>
          <a:solidFill>
            <a:srgbClr val="FC000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Age Distribution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38670460"/>
              </p:ext>
            </p:extLst>
          </p:nvPr>
        </p:nvGraphicFramePr>
        <p:xfrm>
          <a:off x="791336" y="1396999"/>
          <a:ext cx="8326204" cy="508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094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264" y="2736503"/>
            <a:ext cx="53794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Effie </a:t>
            </a:r>
            <a:r>
              <a:rPr lang="en-US" sz="2800" i="1" dirty="0" err="1"/>
              <a:t>Rorke</a:t>
            </a:r>
            <a:r>
              <a:rPr lang="en-US" sz="2800" i="1" dirty="0"/>
              <a:t>, MPH, MPA</a:t>
            </a:r>
          </a:p>
          <a:p>
            <a:pPr algn="ctr"/>
            <a:r>
              <a:rPr lang="en-US" sz="2800" dirty="0"/>
              <a:t>Consultant, Maine Council on Aging</a:t>
            </a:r>
          </a:p>
          <a:p>
            <a:pPr algn="ctr"/>
            <a:r>
              <a:rPr lang="en-US" sz="2800" dirty="0">
                <a:hlinkClick r:id="rId4"/>
              </a:rPr>
              <a:t>thislandconsulting@gmail.com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1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Median Age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8717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44.7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Cumberland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41.9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South Portland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43.2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6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860" y="11084"/>
            <a:ext cx="8229140" cy="914861"/>
          </a:xfrm>
          <a:prstGeom prst="rect">
            <a:avLst/>
          </a:prstGeom>
          <a:solidFill>
            <a:srgbClr val="277CC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2010 to 2021: South Portland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85"/>
            <a:ext cx="1071563" cy="91486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C145F15-8992-EDD1-8FA8-9D98D34A17D8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2560256"/>
          <a:ext cx="6096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 Change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EA80FDF-73B0-DC68-F826-07826F15E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77066"/>
              </p:ext>
            </p:extLst>
          </p:nvPr>
        </p:nvGraphicFramePr>
        <p:xfrm>
          <a:off x="586853" y="1514900"/>
          <a:ext cx="7792870" cy="466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87">
                  <a:extLst>
                    <a:ext uri="{9D8B030D-6E8A-4147-A177-3AD203B41FA5}">
                      <a16:colId xmlns:a16="http://schemas.microsoft.com/office/drawing/2014/main" val="10708636"/>
                    </a:ext>
                  </a:extLst>
                </a:gridCol>
                <a:gridCol w="975679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1018101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4622303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840414">
                <a:tc>
                  <a:txBody>
                    <a:bodyPr/>
                    <a:lstStyle/>
                    <a:p>
                      <a:r>
                        <a:rPr lang="en-US" sz="1800" dirty="0"/>
                        <a:t>Population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24,804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26,428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1,624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Under 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5,283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4,025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1,258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072285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18 - 64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16,048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17,003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955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3094704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4,812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7,106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2,294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65+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3,473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5,400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1,927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60-69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2,183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3,844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1,661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70-79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1,538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2,239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701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80+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1,091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1,023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68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sp>
        <p:nvSpPr>
          <p:cNvPr id="4" name="Up Arrow 3">
            <a:extLst>
              <a:ext uri="{FF2B5EF4-FFF2-40B4-BE49-F238E27FC236}">
                <a16:creationId xmlns:a16="http://schemas.microsoft.com/office/drawing/2014/main" id="{12F2E9A6-D204-1E7C-FF7D-FAB8EAF68AAC}"/>
              </a:ext>
            </a:extLst>
          </p:cNvPr>
          <p:cNvSpPr/>
          <p:nvPr/>
        </p:nvSpPr>
        <p:spPr>
          <a:xfrm>
            <a:off x="3916739" y="2436731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Up Arrow 6">
            <a:extLst>
              <a:ext uri="{FF2B5EF4-FFF2-40B4-BE49-F238E27FC236}">
                <a16:creationId xmlns:a16="http://schemas.microsoft.com/office/drawing/2014/main" id="{7D7217D0-42A7-200C-B0A3-954BBD427B64}"/>
              </a:ext>
            </a:extLst>
          </p:cNvPr>
          <p:cNvSpPr/>
          <p:nvPr/>
        </p:nvSpPr>
        <p:spPr>
          <a:xfrm>
            <a:off x="3941725" y="3411216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2E19181D-E660-880B-C0BC-B51C2704274C}"/>
              </a:ext>
            </a:extLst>
          </p:cNvPr>
          <p:cNvSpPr/>
          <p:nvPr/>
        </p:nvSpPr>
        <p:spPr>
          <a:xfrm>
            <a:off x="3941725" y="3900415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5E52ED54-6936-91CA-464F-AF6B5BAC5340}"/>
              </a:ext>
            </a:extLst>
          </p:cNvPr>
          <p:cNvSpPr/>
          <p:nvPr/>
        </p:nvSpPr>
        <p:spPr>
          <a:xfrm>
            <a:off x="3927168" y="4389614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AAEEC392-0B72-D5A1-2476-73AF680BD89D}"/>
              </a:ext>
            </a:extLst>
          </p:cNvPr>
          <p:cNvSpPr/>
          <p:nvPr/>
        </p:nvSpPr>
        <p:spPr>
          <a:xfrm>
            <a:off x="3906357" y="294840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4EE282FF-756C-23F9-846B-BE6C2FF6650B}"/>
              </a:ext>
            </a:extLst>
          </p:cNvPr>
          <p:cNvSpPr/>
          <p:nvPr/>
        </p:nvSpPr>
        <p:spPr>
          <a:xfrm>
            <a:off x="3941725" y="581307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FABDDB4A-F4F2-DE31-6B4C-892417206FCB}"/>
              </a:ext>
            </a:extLst>
          </p:cNvPr>
          <p:cNvSpPr/>
          <p:nvPr/>
        </p:nvSpPr>
        <p:spPr>
          <a:xfrm>
            <a:off x="3947979" y="4859587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C23C7946-39AC-5369-3D16-E0FDCF3E962A}"/>
              </a:ext>
            </a:extLst>
          </p:cNvPr>
          <p:cNvSpPr/>
          <p:nvPr/>
        </p:nvSpPr>
        <p:spPr>
          <a:xfrm>
            <a:off x="3941725" y="5343100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7072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Ratio of Working Age to Older Adults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74231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2.93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Cumberland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3.39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South Portland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3.15*</a:t>
                      </a:r>
                    </a:p>
                    <a:p>
                      <a:pPr algn="ctr"/>
                      <a:r>
                        <a:rPr lang="en-US" sz="1600" b="0" dirty="0"/>
                        <a:t>down from 3.45 in last year’s dashboard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82816A-B4F3-D66D-D357-2C2DC38D9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19868"/>
              </p:ext>
            </p:extLst>
          </p:nvPr>
        </p:nvGraphicFramePr>
        <p:xfrm>
          <a:off x="0" y="5956998"/>
          <a:ext cx="9143999" cy="379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3603474088"/>
                    </a:ext>
                  </a:extLst>
                </a:gridCol>
              </a:tblGrid>
              <a:tr h="3796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For every older adult, there are X.XX working age adults (18-64/65+).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C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1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20629261"/>
              </p:ext>
            </p:extLst>
          </p:nvPr>
        </p:nvGraphicFramePr>
        <p:xfrm>
          <a:off x="257707" y="1301214"/>
          <a:ext cx="8178750" cy="515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435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20484801"/>
              </p:ext>
            </p:extLst>
          </p:nvPr>
        </p:nvGraphicFramePr>
        <p:xfrm>
          <a:off x="81405" y="1396999"/>
          <a:ext cx="9062595" cy="530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549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626019E-5F88-8914-BC26-3219CA82E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653077"/>
              </p:ext>
            </p:extLst>
          </p:nvPr>
        </p:nvGraphicFramePr>
        <p:xfrm>
          <a:off x="609600" y="1301214"/>
          <a:ext cx="7995568" cy="567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09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1523" y="3198168"/>
            <a:ext cx="2740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www.elderindex.org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07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29524</TotalTime>
  <Words>478</Words>
  <Application>Microsoft Macintosh PowerPoint</Application>
  <PresentationFormat>On-screen Show (4:3)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Data Across Sectors for Health (DASH): South Portland, Maine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Across Sectors for Health (DASH): Eastport, Maine</dc:title>
  <dc:creator>Effie</dc:creator>
  <cp:lastModifiedBy>Effie Rorke</cp:lastModifiedBy>
  <cp:revision>119</cp:revision>
  <dcterms:created xsi:type="dcterms:W3CDTF">2020-11-12T23:11:55Z</dcterms:created>
  <dcterms:modified xsi:type="dcterms:W3CDTF">2023-05-09T15:21:38Z</dcterms:modified>
</cp:coreProperties>
</file>